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326" r:id="rId2"/>
    <p:sldId id="1366" r:id="rId3"/>
    <p:sldId id="1369" r:id="rId4"/>
    <p:sldId id="282" r:id="rId5"/>
    <p:sldId id="280" r:id="rId6"/>
    <p:sldId id="1370" r:id="rId7"/>
    <p:sldId id="281" r:id="rId8"/>
    <p:sldId id="1153" r:id="rId9"/>
    <p:sldId id="1246" r:id="rId10"/>
    <p:sldId id="1371" r:id="rId11"/>
    <p:sldId id="300" r:id="rId12"/>
    <p:sldId id="1373" r:id="rId13"/>
    <p:sldId id="1313" r:id="rId14"/>
    <p:sldId id="1374" r:id="rId15"/>
    <p:sldId id="662" r:id="rId16"/>
    <p:sldId id="1375" r:id="rId17"/>
    <p:sldId id="648" r:id="rId18"/>
    <p:sldId id="1315" r:id="rId19"/>
    <p:sldId id="1362" r:id="rId20"/>
    <p:sldId id="821" r:id="rId21"/>
    <p:sldId id="1335" r:id="rId22"/>
    <p:sldId id="1356" r:id="rId23"/>
    <p:sldId id="1377" r:id="rId24"/>
    <p:sldId id="134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1B3281"/>
    <a:srgbClr val="273478"/>
    <a:srgbClr val="FFFFFF"/>
    <a:srgbClr val="64BDE1"/>
    <a:srgbClr val="0A55A2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6086" autoAdjust="0"/>
  </p:normalViewPr>
  <p:slideViewPr>
    <p:cSldViewPr snapToGrid="0">
      <p:cViewPr varScale="1">
        <p:scale>
          <a:sx n="86" d="100"/>
          <a:sy n="86" d="100"/>
        </p:scale>
        <p:origin x="5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7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1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9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8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2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D0F-78AA-F642-A300-B405625BCEA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F688-0F7C-F84B-94AC-A7D87922B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5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9D0F-78AA-F642-A300-B405625BCEA9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F688-0F7C-F84B-94AC-A7D87922B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81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Слайд think-cell" r:id="rId5" imgW="360" imgH="360" progId="">
                  <p:embed/>
                </p:oleObj>
              </mc:Choice>
              <mc:Fallback>
                <p:oleObj name="Слайд think-cell" r:id="rId5" imgW="360" imgH="360" progId="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35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4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225"/>
              </a:spcBef>
              <a:defRPr sz="6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92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4108" y="666749"/>
            <a:ext cx="10748291" cy="5467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846747" y="2010567"/>
            <a:ext cx="10735652" cy="4075907"/>
          </a:xfrm>
        </p:spPr>
        <p:txBody>
          <a:bodyPr/>
          <a:lstStyle>
            <a:lvl1pPr marL="0" indent="0" algn="just">
              <a:spcBef>
                <a:spcPts val="0"/>
              </a:spcBef>
              <a:spcAft>
                <a:spcPts val="1000"/>
              </a:spcAft>
              <a:buNone/>
              <a:defRPr lang="ru-RU" sz="24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1381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TJfRw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tmp"/><Relationship Id="rId10" Type="http://schemas.openxmlformats.org/officeDocument/2006/relationships/image" Target="../media/image28.tmp"/><Relationship Id="rId4" Type="http://schemas.openxmlformats.org/officeDocument/2006/relationships/image" Target="../media/image7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B5CED-5AAF-4FEC-9D00-C1D84245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090" y="2029206"/>
            <a:ext cx="6641273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Рабочая программа по математике для начальной школы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CFF878-6E0D-4F78-9137-BCB7F5986EE9}"/>
              </a:ext>
            </a:extLst>
          </p:cNvPr>
          <p:cNvSpPr txBox="1"/>
          <p:nvPr/>
        </p:nvSpPr>
        <p:spPr>
          <a:xfrm>
            <a:off x="5295460" y="5285332"/>
            <a:ext cx="61108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Рыдзе Оксана Анатольевна, </a:t>
            </a:r>
            <a:r>
              <a:rPr lang="ru-RU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к.п.н</a:t>
            </a:r>
            <a: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., старший научный сотрудник Центра начального обучения Института стратегии развития образования РАО</a:t>
            </a:r>
            <a:br>
              <a:rPr lang="ru-RU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ru-RU" sz="22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EAB2F0-9EEE-413F-8E22-3F9C5463B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93" y="188912"/>
            <a:ext cx="2903472" cy="81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078459" y="900311"/>
            <a:ext cx="8818141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1311119" y="2145964"/>
          <a:ext cx="99169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6912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Данные о реальных процессах и явлениях окружающего мира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Работа с утверждениями, решение логических задач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Информационные действия (составление формализованных описаний, организация процесса)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Правила поведения и работа с доступными электронными средствами обучения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7A6B6D-BC52-4661-8709-474701D23526}"/>
              </a:ext>
            </a:extLst>
          </p:cNvPr>
          <p:cNvSpPr txBox="1"/>
          <p:nvPr/>
        </p:nvSpPr>
        <p:spPr>
          <a:xfrm>
            <a:off x="558800" y="5641124"/>
            <a:ext cx="3238501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сбор информации/данных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B956B-C694-4672-AE46-8965E4027D9F}"/>
              </a:ext>
            </a:extLst>
          </p:cNvPr>
          <p:cNvSpPr txBox="1"/>
          <p:nvPr/>
        </p:nvSpPr>
        <p:spPr>
          <a:xfrm>
            <a:off x="4271334" y="5596818"/>
            <a:ext cx="3996482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запись данных в определенной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A16DB-2EBE-4C3F-969B-63DC6B833B3A}"/>
              </a:ext>
            </a:extLst>
          </p:cNvPr>
          <p:cNvSpPr txBox="1"/>
          <p:nvPr/>
        </p:nvSpPr>
        <p:spPr>
          <a:xfrm>
            <a:off x="8741849" y="6196983"/>
            <a:ext cx="2504222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интерпретация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2663E-5820-4F75-8714-1F1790AB067F}"/>
              </a:ext>
            </a:extLst>
          </p:cNvPr>
          <p:cNvSpPr txBox="1"/>
          <p:nvPr/>
        </p:nvSpPr>
        <p:spPr>
          <a:xfrm>
            <a:off x="8741849" y="5477501"/>
            <a:ext cx="2438795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преобразование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5E9CCB-5999-4784-9A41-1E4BCE48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666749"/>
            <a:ext cx="10748291" cy="10843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Математическая информация –</a:t>
            </a:r>
            <a:br>
              <a:rPr lang="ru-RU" dirty="0"/>
            </a:br>
            <a:r>
              <a:rPr lang="ru-RU" dirty="0"/>
              <a:t>универсальный блок содержания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5E23ED7-69F8-4CF7-9F35-E0FC637D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9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EB82D-017F-4B33-9585-9860C1D83684}"/>
              </a:ext>
            </a:extLst>
          </p:cNvPr>
          <p:cNvSpPr txBox="1">
            <a:spLocks/>
          </p:cNvSpPr>
          <p:nvPr/>
        </p:nvSpPr>
        <p:spPr>
          <a:xfrm>
            <a:off x="1468859" y="636126"/>
            <a:ext cx="10056856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текст, внутренний, овощ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BE40DA00-2454-4A31-8090-2E764DA6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5" y="1477179"/>
            <a:ext cx="3980967" cy="5286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http://disk.yandex.net/qr/?clean=1&amp;text=https://clck.ru/Y9oHq">
            <a:extLst>
              <a:ext uri="{FF2B5EF4-FFF2-40B4-BE49-F238E27FC236}">
                <a16:creationId xmlns:a16="http://schemas.microsoft.com/office/drawing/2014/main" id="{EBA2D358-F394-4D2C-BD73-BC35FB34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80" y="544817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BD817-EC67-4AC9-B674-32A1651E775B}"/>
              </a:ext>
            </a:extLst>
          </p:cNvPr>
          <p:cNvSpPr txBox="1"/>
          <p:nvPr/>
        </p:nvSpPr>
        <p:spPr>
          <a:xfrm>
            <a:off x="5168280" y="2997241"/>
            <a:ext cx="34423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Закрепление изученного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DB07E-678B-4BAB-A5D8-739D085D1808}"/>
              </a:ext>
            </a:extLst>
          </p:cNvPr>
          <p:cNvSpPr txBox="1"/>
          <p:nvPr/>
        </p:nvSpPr>
        <p:spPr>
          <a:xfrm>
            <a:off x="6358905" y="2427110"/>
            <a:ext cx="5445807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Организация проектной деятельности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08AA4-282D-47C4-8E78-4A9EAFE7BBD8}"/>
              </a:ext>
            </a:extLst>
          </p:cNvPr>
          <p:cNvSpPr txBox="1"/>
          <p:nvPr/>
        </p:nvSpPr>
        <p:spPr>
          <a:xfrm>
            <a:off x="6470495" y="3622543"/>
            <a:ext cx="5055220" cy="83099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Использование различных форм организации обучения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23891-337C-44F4-A50D-0CDA0D880EA5}"/>
              </a:ext>
            </a:extLst>
          </p:cNvPr>
          <p:cNvSpPr txBox="1"/>
          <p:nvPr/>
        </p:nvSpPr>
        <p:spPr>
          <a:xfrm>
            <a:off x="5168280" y="1881048"/>
            <a:ext cx="49663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Расширение и углубление знаний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64594-5B6A-4B0A-A5C7-1B51322A832F}"/>
              </a:ext>
            </a:extLst>
          </p:cNvPr>
          <p:cNvSpPr txBox="1"/>
          <p:nvPr/>
        </p:nvSpPr>
        <p:spPr>
          <a:xfrm>
            <a:off x="5168280" y="4612154"/>
            <a:ext cx="6477620" cy="46166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Применение знаний в повседневной жизни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12E794-4B65-454D-8FBE-78739A04A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" y="103687"/>
            <a:ext cx="1088731" cy="957559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FBAEEAA3-700C-4E0A-8A35-11B20629C5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3725F07-0F6E-4904-AE2C-7F5EB9D8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cs typeface="Arial" panose="020B0604020202020204" pitchFamily="34" charset="0"/>
              </a:rPr>
              <a:t>Математическая информация и мотивация учения </a:t>
            </a:r>
            <a:b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39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4A984-A3DA-4247-AA55-ACA28B627165}"/>
              </a:ext>
            </a:extLst>
          </p:cNvPr>
          <p:cNvSpPr txBox="1"/>
          <p:nvPr/>
        </p:nvSpPr>
        <p:spPr>
          <a:xfrm>
            <a:off x="203201" y="1305039"/>
            <a:ext cx="7442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наблюдают действие измерительных приборов. </a:t>
            </a: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характеризуют назначение и используют простейшие измерительные приборы.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работая совместно, определяют с помощью цифровых и аналоговых приборов, измерительных инструментов длину, массу, время.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Четвероклассники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способны определить с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цифровых и аналоговых приборов и их моделей массу предмета, температуру, скорость движения транспортного средства, вместимость.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369A42-33E3-4D00-B16B-74D4C1770D5C}"/>
              </a:ext>
            </a:extLst>
          </p:cNvPr>
          <p:cNvSpPr txBox="1">
            <a:spLocks/>
          </p:cNvSpPr>
          <p:nvPr/>
        </p:nvSpPr>
        <p:spPr>
          <a:xfrm>
            <a:off x="1379959" y="153526"/>
            <a:ext cx="10056856" cy="11515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F24CF-2B59-48C1-BA0F-66DDC08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16" y="2930559"/>
            <a:ext cx="5068784" cy="37739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A88373-DF52-4A4E-A222-5B5AAF4DB0AB}"/>
              </a:ext>
            </a:extLst>
          </p:cNvPr>
          <p:cNvSpPr/>
          <p:nvPr/>
        </p:nvSpPr>
        <p:spPr>
          <a:xfrm>
            <a:off x="3794790" y="6461495"/>
            <a:ext cx="34556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hlinkClick r:id="rId3"/>
              </a:rPr>
              <a:t>Материал из пособия: </a:t>
            </a:r>
            <a:r>
              <a:rPr lang="en-US" sz="1350" b="1" dirty="0">
                <a:hlinkClick r:id="rId3"/>
              </a:rPr>
              <a:t>https://clck.ru/TJfRw</a:t>
            </a:r>
            <a:r>
              <a:rPr lang="ru-RU" sz="1350" b="1" dirty="0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2C761-F2E8-4A67-9BBF-ED849303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Универсальные учебные действия.</a:t>
            </a:r>
            <a:br>
              <a:rPr lang="ru-RU" dirty="0"/>
            </a:br>
            <a:r>
              <a:rPr lang="ru-RU" dirty="0"/>
              <a:t>Пример. «Измерять»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D073810-5AA5-4341-8992-1EC79267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6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46C707-D2FA-4CF1-AC3D-F80A15AEB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/>
          <a:stretch/>
        </p:blipFill>
        <p:spPr>
          <a:xfrm>
            <a:off x="1394863" y="3250870"/>
            <a:ext cx="9016671" cy="313516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90F8E9-010A-4B1F-B3D0-993C0E3A72B2}"/>
              </a:ext>
            </a:extLst>
          </p:cNvPr>
          <p:cNvSpPr txBox="1">
            <a:spLocks/>
          </p:cNvSpPr>
          <p:nvPr/>
        </p:nvSpPr>
        <p:spPr>
          <a:xfrm>
            <a:off x="1950737" y="1219947"/>
            <a:ext cx="7904924" cy="718169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543D0-F9B3-4497-BC0A-8E473369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52" y="708661"/>
            <a:ext cx="10748291" cy="254221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Совместная деятельность как метапредметный результат обучения</a:t>
            </a:r>
            <a:br>
              <a:rPr lang="ru-RU" dirty="0"/>
            </a:br>
            <a:r>
              <a:rPr lang="ru-RU" dirty="0"/>
              <a:t>(Рабочая программа по математике. 1- 4, 2021)</a:t>
            </a:r>
            <a:br>
              <a:rPr lang="ru-RU" dirty="0"/>
            </a:br>
            <a:r>
              <a:rPr lang="ru-RU" dirty="0"/>
              <a:t>4 класс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B274E29-1150-49EE-B564-07E99D16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1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67496E-B138-401B-B085-5EA0712A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7918"/>
            <a:ext cx="9864753" cy="65621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D8979-A090-4D2B-9825-21D37DF2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68" y="160203"/>
            <a:ext cx="10748291" cy="54675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F1C07-56A5-49F8-B3E0-81BABC04196B}"/>
              </a:ext>
            </a:extLst>
          </p:cNvPr>
          <p:cNvSpPr txBox="1"/>
          <p:nvPr/>
        </p:nvSpPr>
        <p:spPr>
          <a:xfrm flipH="1">
            <a:off x="3264582" y="6211669"/>
            <a:ext cx="759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Региональное исследование. Центр оценки качества образования ФГБНУ «Институт стратегии развития образования РАО». 2020 г.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519880-FC29-424F-BAFB-786F4359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783" y="345386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9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1981200" y="214314"/>
            <a:ext cx="8229600" cy="910431"/>
          </a:xfrm>
        </p:spPr>
        <p:txBody>
          <a:bodyPr>
            <a:normAutofit/>
          </a:bodyPr>
          <a:lstStyle/>
          <a:p>
            <a:r>
              <a:rPr lang="en-US" sz="3200" dirty="0"/>
              <a:t>TIMSS-2011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68779" y="1600200"/>
          <a:ext cx="9856520" cy="4425328"/>
        </p:xfrm>
        <a:graphic>
          <a:graphicData uri="http://schemas.openxmlformats.org/drawingml/2006/table">
            <a:tbl>
              <a:tblPr/>
              <a:tblGrid>
                <a:gridCol w="443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696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1. Успешность выполнения 80%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Задание 2. Успешность выполнения 71% 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632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рисунке изображена последовательность, состоящая из четырех фигур.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 скольких кругов будет состоять фигура 5? Ответ: ____</a:t>
                      </a: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Нарисуй фигуру 5.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214" marR="6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3426" name="Рисунок 2"/>
          <p:cNvPicPr>
            <a:picLocks noChangeAspect="1" noChangeArrowheads="1"/>
          </p:cNvPicPr>
          <p:nvPr/>
        </p:nvPicPr>
        <p:blipFill>
          <a:blip r:embed="rId2"/>
          <a:srcRect l="8340" r="17947" b="35448"/>
          <a:stretch>
            <a:fillRect/>
          </a:stretch>
        </p:blipFill>
        <p:spPr bwMode="auto">
          <a:xfrm>
            <a:off x="1241886" y="4030864"/>
            <a:ext cx="3720976" cy="1226936"/>
          </a:xfrm>
          <a:prstGeom prst="rect">
            <a:avLst/>
          </a:prstGeom>
          <a:noFill/>
        </p:spPr>
      </p:pic>
      <p:pic>
        <p:nvPicPr>
          <p:cNvPr id="103425" name="Рисунок 1"/>
          <p:cNvPicPr>
            <a:picLocks noChangeAspect="1" noChangeArrowheads="1"/>
          </p:cNvPicPr>
          <p:nvPr/>
        </p:nvPicPr>
        <p:blipFill>
          <a:blip r:embed="rId3"/>
          <a:srcRect l="10115" b="27130"/>
          <a:stretch>
            <a:fillRect/>
          </a:stretch>
        </p:blipFill>
        <p:spPr bwMode="auto">
          <a:xfrm>
            <a:off x="5652655" y="2662228"/>
            <a:ext cx="4916384" cy="1767268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7542CF-D901-49A9-966D-D6F2BC89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9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9008BC-C38B-4FA1-8B86-3A70A4340F65}"/>
              </a:ext>
            </a:extLst>
          </p:cNvPr>
          <p:cNvSpPr txBox="1"/>
          <p:nvPr/>
        </p:nvSpPr>
        <p:spPr>
          <a:xfrm flipH="1">
            <a:off x="1385287" y="6168823"/>
            <a:ext cx="759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Региональное исследование. Центр оценки качества образования ФГБНУ «Институт стратегии развития образования РАО». 2020 г.</a:t>
            </a: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82BAE6E-3693-453B-A685-3CAC6A0A9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/>
          <a:stretch/>
        </p:blipFill>
        <p:spPr>
          <a:xfrm>
            <a:off x="874316" y="2416082"/>
            <a:ext cx="10110437" cy="2025835"/>
          </a:xfrm>
          <a:prstGeom prst="rect">
            <a:avLst/>
          </a:prstGeo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754273E-0A9F-41BB-AAB5-728A0F588FDC}"/>
              </a:ext>
            </a:extLst>
          </p:cNvPr>
          <p:cNvSpPr txBox="1">
            <a:spLocks/>
          </p:cNvSpPr>
          <p:nvPr/>
        </p:nvSpPr>
        <p:spPr>
          <a:xfrm>
            <a:off x="1385287" y="1436191"/>
            <a:ext cx="8640000" cy="6867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000" b="1" dirty="0">
              <a:solidFill>
                <a:srgbClr val="0072B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4246A99-A4A5-49F5-A4DE-A1291466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 задания мониторинга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D01B1E-5BAF-40DF-8A99-52F1D0BDD06F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5B94653-1E34-40DC-81C2-1CF36B5A3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73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7"/>
          <a:stretch/>
        </p:blipFill>
        <p:spPr bwMode="auto">
          <a:xfrm>
            <a:off x="7104113" y="2427587"/>
            <a:ext cx="4411479" cy="43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96" y="260648"/>
            <a:ext cx="5415317" cy="653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71" y="353615"/>
            <a:ext cx="1442297" cy="190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F676F4C-E07C-4A22-B9E8-73E3ABCB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5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">
            <a:extLst>
              <a:ext uri="{FF2B5EF4-FFF2-40B4-BE49-F238E27FC236}">
                <a16:creationId xmlns:a16="http://schemas.microsoft.com/office/drawing/2014/main" id="{BA7A0FCC-C331-4DF0-9D5B-A17FE5B8ECD2}"/>
              </a:ext>
            </a:extLst>
          </p:cNvPr>
          <p:cNvGraphicFramePr>
            <a:graphicFrameLocks/>
          </p:cNvGraphicFramePr>
          <p:nvPr/>
        </p:nvGraphicFramePr>
        <p:xfrm>
          <a:off x="353503" y="1889909"/>
          <a:ext cx="11484991" cy="4455445"/>
        </p:xfrm>
        <a:graphic>
          <a:graphicData uri="http://schemas.openxmlformats.org/drawingml/2006/table">
            <a:tbl>
              <a:tblPr/>
              <a:tblGrid>
                <a:gridCol w="152682">
                  <a:extLst>
                    <a:ext uri="{9D8B030D-6E8A-4147-A177-3AD203B41FA5}">
                      <a16:colId xmlns:a16="http://schemas.microsoft.com/office/drawing/2014/main" val="466763314"/>
                    </a:ext>
                  </a:extLst>
                </a:gridCol>
                <a:gridCol w="4707392">
                  <a:extLst>
                    <a:ext uri="{9D8B030D-6E8A-4147-A177-3AD203B41FA5}">
                      <a16:colId xmlns:a16="http://schemas.microsoft.com/office/drawing/2014/main" val="3556844240"/>
                    </a:ext>
                  </a:extLst>
                </a:gridCol>
                <a:gridCol w="6624917">
                  <a:extLst>
                    <a:ext uri="{9D8B030D-6E8A-4147-A177-3AD203B41FA5}">
                      <a16:colId xmlns:a16="http://schemas.microsoft.com/office/drawing/2014/main" val="871921134"/>
                    </a:ext>
                  </a:extLst>
                </a:gridCol>
              </a:tblGrid>
              <a:tr h="739208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2" charset="0"/>
                          <a:ea typeface="Times New Roman" pitchFamily="2" charset="0"/>
                          <a:cs typeface="Times New Roman" pitchFamily="2" charset="0"/>
                        </a:rPr>
                        <a:t>1-4 класс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класс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37533"/>
                  </a:ext>
                </a:extLst>
              </a:tr>
              <a:tr h="1333717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Числа и величины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Арифметические действия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Работа с текстовой задачей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Натуральные числа и нуль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Дроби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текстовых задач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459830"/>
                  </a:ext>
                </a:extLst>
              </a:tr>
              <a:tr h="1193800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7EB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Пространственные отношения. Геометрические фигуры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Наглядная геометрия (фигуры в окружающем мире, многоугольнике, периметр и площадь фигуры, объем фигуры, симметрия).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91703"/>
                  </a:ext>
                </a:extLst>
              </a:tr>
              <a:tr h="1007921">
                <a:tc>
                  <a:txBody>
                    <a:bodyPr/>
                    <a:lstStyle>
                      <a:lvl1pPr marL="523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23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2" charset="0"/>
                        <a:ea typeface="Times New Roman" pitchFamily="2" charset="0"/>
                        <a:cs typeface="Times New Roman" pitchFamily="2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CF5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2" charset="0"/>
                          <a:cs typeface="Calibri" panose="020F0502020204030204" pitchFamily="34" charset="0"/>
                        </a:rPr>
                        <a:t>Математическая информация</a:t>
                      </a:r>
                      <a:endParaRPr kumimoji="0" lang="ru-RU" alt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itchFamily="2" charset="0"/>
                        <a:cs typeface="Calibri" panose="020F0502020204030204" pitchFamily="34" charset="0"/>
                      </a:endParaRP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текстовых задач (представление данных с помощью таблиц, столбчатых диаграмм)</a:t>
                      </a:r>
                    </a:p>
                  </a:txBody>
                  <a:tcPr marL="60716" marR="607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0614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2AD39F6-881A-4807-832D-04E3FFBEC4FA}"/>
              </a:ext>
            </a:extLst>
          </p:cNvPr>
          <p:cNvSpPr txBox="1">
            <a:spLocks/>
          </p:cNvSpPr>
          <p:nvPr/>
        </p:nvSpPr>
        <p:spPr>
          <a:xfrm>
            <a:off x="1164432" y="332766"/>
            <a:ext cx="9863135" cy="15571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 dirty="0">
                <a:solidFill>
                  <a:srgbClr val="0072BC"/>
                </a:solidFill>
                <a:cs typeface="Calibri" panose="020F0502020204030204" pitchFamily="34" charset="0"/>
              </a:rPr>
              <a:t>Рабочие программы. Блоки содержания</a:t>
            </a:r>
          </a:p>
          <a:p>
            <a:pPr>
              <a:defRPr/>
            </a:pPr>
            <a:r>
              <a:rPr lang="ru-RU" sz="2600" b="1" dirty="0">
                <a:solidFill>
                  <a:srgbClr val="0072BC"/>
                </a:solidFill>
                <a:cs typeface="Calibri" panose="020F0502020204030204" pitchFamily="34" charset="0"/>
              </a:rPr>
              <a:t>(ФГОС НОО, ФГОС ООО)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8A0B69-7BF2-464E-A777-2E2E6C4D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5" y="152972"/>
            <a:ext cx="1089649" cy="958366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920C611-06CB-4DD2-96B2-00F7D6999E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4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4108" y="936625"/>
            <a:ext cx="10748291" cy="107394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Каковы условия успешного формирования</a:t>
            </a:r>
            <a:br>
              <a:rPr lang="ru-RU" dirty="0"/>
            </a:br>
            <a:r>
              <a:rPr lang="ru-RU" dirty="0"/>
              <a:t> математической грамотности на уроке?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19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+mn-lt"/>
              </a:rPr>
              <a:t>Предметный уровень: создание опыта применения предметного умения в разнообразных учебных ситуациях.</a:t>
            </a:r>
          </a:p>
          <a:p>
            <a:r>
              <a:rPr lang="ru-RU" dirty="0">
                <a:latin typeface="+mn-lt"/>
              </a:rPr>
              <a:t>Метапредметный уровень: формирование и развитие опыта применения универсальных учебных действий</a:t>
            </a:r>
          </a:p>
          <a:p>
            <a:r>
              <a:rPr lang="ru-RU" dirty="0">
                <a:latin typeface="+mn-lt"/>
              </a:rPr>
              <a:t>Межпредметное взаимодействие: привлечение содержания и базовых учебных действий других предметных областей.</a:t>
            </a:r>
          </a:p>
          <a:p>
            <a:r>
              <a:rPr lang="ru-RU" dirty="0">
                <a:latin typeface="+mn-lt"/>
              </a:rPr>
              <a:t>Мотивация к активному использованию математики: анализ опыта и полученных решений (своих и чужих), стимулирование поиска «точек» применения математики</a:t>
            </a:r>
          </a:p>
          <a:p>
            <a:r>
              <a:rPr lang="ru-RU" dirty="0">
                <a:latin typeface="+mn-lt"/>
              </a:rPr>
              <a:t>Учебное взаимодействие: использование различных форм организации обучения</a:t>
            </a:r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2D5CFE-A75A-44B9-91F6-ADF67F21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Изображение выглядит как человек, снимок экрана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9BAC7B9-AD41-4E9A-9A78-32AE43403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20" y="257545"/>
            <a:ext cx="1284644" cy="16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2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453361" y="1795704"/>
          <a:ext cx="9258234" cy="3022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8234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409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Изменения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Конкретизация требований к математической подготовке.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Усиление отдельных предметных составляющих курса.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Акцент на деятельностной основе обучения.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0942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Планомерное формирование универсальных учебных действий.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09746"/>
                  </a:ext>
                </a:extLst>
              </a:tr>
              <a:tr h="7369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Совместная деятельность школьников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66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0B9C43-5026-4FFD-AC49-CE535F7466E8}"/>
              </a:ext>
            </a:extLst>
          </p:cNvPr>
          <p:cNvSpPr txBox="1"/>
          <p:nvPr/>
        </p:nvSpPr>
        <p:spPr>
          <a:xfrm>
            <a:off x="9000827" y="5121288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построения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586D5-FF4E-4F2C-99AF-4FFEFBFBBEDB}"/>
              </a:ext>
            </a:extLst>
          </p:cNvPr>
          <p:cNvSpPr txBox="1"/>
          <p:nvPr/>
        </p:nvSpPr>
        <p:spPr>
          <a:xfrm>
            <a:off x="6355809" y="6255007"/>
            <a:ext cx="2336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оценка по критериям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B1321-F20D-4969-9F3C-B6CDE446D2D2}"/>
              </a:ext>
            </a:extLst>
          </p:cNvPr>
          <p:cNvSpPr txBox="1"/>
          <p:nvPr/>
        </p:nvSpPr>
        <p:spPr>
          <a:xfrm>
            <a:off x="9389974" y="5903534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измерения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DD07D-CCE2-4666-82E9-C36936754734}"/>
              </a:ext>
            </a:extLst>
          </p:cNvPr>
          <p:cNvSpPr txBox="1"/>
          <p:nvPr/>
        </p:nvSpPr>
        <p:spPr>
          <a:xfrm>
            <a:off x="1840511" y="6088727"/>
            <a:ext cx="28554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примеры и контрпримеры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BACD5-9D81-4BDC-BA43-C376D276626F}"/>
              </a:ext>
            </a:extLst>
          </p:cNvPr>
          <p:cNvSpPr txBox="1"/>
          <p:nvPr/>
        </p:nvSpPr>
        <p:spPr>
          <a:xfrm>
            <a:off x="6208253" y="5115417"/>
            <a:ext cx="1346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алгоритмы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5D77E-86F4-4239-B33D-0CD7E5132612}"/>
              </a:ext>
            </a:extLst>
          </p:cNvPr>
          <p:cNvSpPr txBox="1"/>
          <p:nvPr/>
        </p:nvSpPr>
        <p:spPr>
          <a:xfrm>
            <a:off x="2699425" y="5071776"/>
            <a:ext cx="27856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логические рассуждения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39C6C3C-8497-407E-8302-52CFD18D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899578"/>
            <a:ext cx="10748291" cy="5522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2021. ФГОС НОО. Математика. Требования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BA682C-0FE8-47AB-B0CB-83494C73F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617" y="1402337"/>
            <a:ext cx="3243518" cy="194100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2C925DE-7596-4808-9405-3962A266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06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дит&#10;&#10;Автоматически созданное описание">
            <a:extLst>
              <a:ext uri="{FF2B5EF4-FFF2-40B4-BE49-F238E27FC236}">
                <a16:creationId xmlns:a16="http://schemas.microsoft.com/office/drawing/2014/main" id="{65D002C0-DBA0-4130-8D3F-0CE8FEB6FC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8"/>
          <a:stretch/>
        </p:blipFill>
        <p:spPr>
          <a:xfrm>
            <a:off x="985652" y="126750"/>
            <a:ext cx="5952601" cy="49095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F58F38-CCA4-4ED7-A088-A771DEAF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43" y="1202916"/>
            <a:ext cx="2429855" cy="24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BA3D4F2-C09F-49AE-8633-15C477EEE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/>
          <a:stretch/>
        </p:blipFill>
        <p:spPr>
          <a:xfrm>
            <a:off x="6938253" y="3847605"/>
            <a:ext cx="4697354" cy="277676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16AC67-B48F-4986-AF50-F9DA8D0E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629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6A37B7-1C7E-4DB1-883D-E7EDD7FA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21"/>
          <a:stretch/>
        </p:blipFill>
        <p:spPr>
          <a:xfrm>
            <a:off x="312137" y="350232"/>
            <a:ext cx="6337066" cy="4567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AAB097-5AE9-4940-9195-3735B4D53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67"/>
          <a:stretch/>
        </p:blipFill>
        <p:spPr>
          <a:xfrm>
            <a:off x="6814458" y="223934"/>
            <a:ext cx="5154703" cy="29111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EC1C20-4EAC-44B0-BB62-65F6EC0BD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07" y="3425776"/>
            <a:ext cx="5801704" cy="56782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AFEA41A-9BBC-4F51-B2FA-4B58C6E4C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7"/>
          <a:stretch/>
        </p:blipFill>
        <p:spPr>
          <a:xfrm>
            <a:off x="6256537" y="3938123"/>
            <a:ext cx="5794365" cy="10345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3F503B-CCA1-4586-B761-CEFA789A9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8" y="4086807"/>
            <a:ext cx="1559453" cy="186166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B3D6523-6661-449D-BB74-B854B02C2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3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5EEF55-AE35-4092-9F99-5DD40FC2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2" y="93265"/>
            <a:ext cx="8617175" cy="57662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1E71C5-A2D2-4FDC-A51C-0750D00AB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860" y="3181633"/>
            <a:ext cx="2033208" cy="288700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E62F3D-C3A0-47E8-9443-9309E7130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285" y="155856"/>
            <a:ext cx="3632487" cy="132725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7F9A77D-5C0A-4182-83D8-E37975B93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79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C8D118-A9BD-432D-BE99-2DEC9924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352421"/>
            <a:ext cx="10748291" cy="861083"/>
          </a:xfrm>
        </p:spPr>
        <p:txBody>
          <a:bodyPr>
            <a:noAutofit/>
          </a:bodyPr>
          <a:lstStyle/>
          <a:p>
            <a:pPr algn="ctr"/>
            <a:r>
              <a:rPr lang="ru-RU" sz="3000" b="0" dirty="0">
                <a:solidFill>
                  <a:srgbClr val="0072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Предупреждение трудностей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D6CFD97-43DA-44A5-B509-BBEEC108A92E}"/>
              </a:ext>
            </a:extLst>
          </p:cNvPr>
          <p:cNvSpPr txBox="1">
            <a:spLocks/>
          </p:cNvSpPr>
          <p:nvPr/>
        </p:nvSpPr>
        <p:spPr>
          <a:xfrm>
            <a:off x="4128756" y="1792154"/>
            <a:ext cx="8740080" cy="86061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Обсуждение, идеи, хода, способа решения (перед или вместо выполнения действий)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A8458B2B-A0B1-4CB3-B033-B688B485781B}"/>
              </a:ext>
            </a:extLst>
          </p:cNvPr>
          <p:cNvSpPr txBox="1">
            <a:spLocks/>
          </p:cNvSpPr>
          <p:nvPr/>
        </p:nvSpPr>
        <p:spPr>
          <a:xfrm>
            <a:off x="242047" y="1288224"/>
            <a:ext cx="5933618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с текстом и структурой заданий.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BDDA342-EAD5-4CC6-8174-EF2BFA06D43B}"/>
              </a:ext>
            </a:extLst>
          </p:cNvPr>
          <p:cNvSpPr txBox="1">
            <a:spLocks/>
          </p:cNvSpPr>
          <p:nvPr/>
        </p:nvSpPr>
        <p:spPr>
          <a:xfrm>
            <a:off x="428065" y="2651365"/>
            <a:ext cx="7828430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Визуализация данных и отношений (моделирование)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93F1E01A-BA07-4593-9458-32426F7FC5CC}"/>
              </a:ext>
            </a:extLst>
          </p:cNvPr>
          <p:cNvSpPr txBox="1">
            <a:spLocks/>
          </p:cNvSpPr>
          <p:nvPr/>
        </p:nvSpPr>
        <p:spPr>
          <a:xfrm>
            <a:off x="5174876" y="3409388"/>
            <a:ext cx="6842313" cy="8964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Комментирование хода выполнения задания  (прослеживание логики «в слове»)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F09889E5-CFCE-4EEE-9634-9550C93C13F3}"/>
              </a:ext>
            </a:extLst>
          </p:cNvPr>
          <p:cNvSpPr txBox="1">
            <a:spLocks/>
          </p:cNvSpPr>
          <p:nvPr/>
        </p:nvSpPr>
        <p:spPr>
          <a:xfrm>
            <a:off x="3576918" y="5964006"/>
            <a:ext cx="6710083" cy="5513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Обсуждение критериев оценки результата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84395C32-0B43-412B-A9A7-B5C15C28C96B}"/>
              </a:ext>
            </a:extLst>
          </p:cNvPr>
          <p:cNvSpPr txBox="1">
            <a:spLocks/>
          </p:cNvSpPr>
          <p:nvPr/>
        </p:nvSpPr>
        <p:spPr>
          <a:xfrm>
            <a:off x="428065" y="4492718"/>
            <a:ext cx="8740080" cy="138000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Установление соответствия между полученным ответом и условием  (реальность, наименование, трактовка арифметического результата).</a:t>
            </a:r>
          </a:p>
          <a:p>
            <a:endParaRPr lang="ru-RU" sz="195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3FB946B-B94F-4974-A081-E1C18AF3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08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Рисунок 19" descr="http://www.schoolprospekt.ru/upload/iblock/065/065a87097766dbd1708dd07dc2005b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5668" y="1337760"/>
            <a:ext cx="2076753" cy="26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Рисунок 13" descr="https://ds04.infourok.ru/uploads/ex/10bd/0003e14c-41b507fb/640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4503" y="4049678"/>
            <a:ext cx="3490368" cy="261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6DCF4A-E2F7-47E2-B857-E2FACC92C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093" y="188912"/>
            <a:ext cx="2903472" cy="8155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DB6B8B-C129-4C84-8B87-FD0B875AD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990" y="3680602"/>
            <a:ext cx="4466435" cy="295275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31B3BF9-01DD-4593-95DE-843DDC07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5" y="2936214"/>
            <a:ext cx="1821945" cy="24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Рисунок 16" descr="https://knigamir.com/upload/iblock/cd5/cd50715113ba5fe9d1b56c3328c2b1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3561" y="4085414"/>
            <a:ext cx="203676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92D1EEE-9BB2-44C7-B9A9-1DF7EAAAD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r="17977"/>
          <a:stretch/>
        </p:blipFill>
        <p:spPr bwMode="auto">
          <a:xfrm>
            <a:off x="199181" y="239320"/>
            <a:ext cx="1768809" cy="24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FA562D5-ADDC-4ADF-B80C-1421495D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16" y="963891"/>
            <a:ext cx="1583851" cy="231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человек, снимок экрана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D074AE28-65B8-4009-85D9-79B5A5FBB3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33" y="239320"/>
            <a:ext cx="2002619" cy="2643519"/>
          </a:xfrm>
          <a:prstGeom prst="rect">
            <a:avLst/>
          </a:prstGeom>
        </p:spPr>
      </p:pic>
      <p:pic>
        <p:nvPicPr>
          <p:cNvPr id="12" name="Рисунок 26" descr="05-0354-02-РУ-варианты_1-2.jpg">
            <a:extLst>
              <a:ext uri="{FF2B5EF4-FFF2-40B4-BE49-F238E27FC236}">
                <a16:creationId xmlns:a16="http://schemas.microsoft.com/office/drawing/2014/main" id="{3408EC75-1F73-4565-9879-B54C422BD0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9530" y="2277380"/>
            <a:ext cx="1257144" cy="1679791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6" descr="Zakazat.ru Книги. Учебники, Учебная литература.">
            <a:extLst>
              <a:ext uri="{FF2B5EF4-FFF2-40B4-BE49-F238E27FC236}">
                <a16:creationId xmlns:a16="http://schemas.microsoft.com/office/drawing/2014/main" id="{82CC0D29-6421-419B-9593-C4165B7A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783" y="2105617"/>
            <a:ext cx="1228065" cy="18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B86D389-6A82-43AD-8FB5-EB7448456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B1106D-D75E-4D91-A10D-D8E81C17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8C0-0690-4813-9C5A-23A3FA88CF27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C1D8F2-B366-4BB3-B916-939843306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7"/>
          <a:stretch/>
        </p:blipFill>
        <p:spPr>
          <a:xfrm>
            <a:off x="1272722" y="4475290"/>
            <a:ext cx="8508756" cy="14833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77708B-61C4-4606-B9D1-C4183A771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78" y="718301"/>
            <a:ext cx="3812052" cy="2281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5B7F74-321B-454A-91CF-7025E647E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3"/>
          <a:stretch/>
        </p:blipFill>
        <p:spPr>
          <a:xfrm>
            <a:off x="735356" y="3361944"/>
            <a:ext cx="9583487" cy="1009601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CE707264-DF14-4C02-BC82-B7996E5220E6}"/>
              </a:ext>
            </a:extLst>
          </p:cNvPr>
          <p:cNvSpPr txBox="1">
            <a:spLocks/>
          </p:cNvSpPr>
          <p:nvPr/>
        </p:nvSpPr>
        <p:spPr>
          <a:xfrm>
            <a:off x="834108" y="952392"/>
            <a:ext cx="8387951" cy="1445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2021. ФГОС НОО. Математика. </a:t>
            </a:r>
          </a:p>
          <a:p>
            <a:pPr algn="ctr"/>
            <a:r>
              <a:rPr lang="ru-RU" dirty="0"/>
              <a:t>Требования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4FBA98-FBFD-4946-883A-67F12AA2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2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52996"/>
              </p:ext>
            </p:extLst>
          </p:nvPr>
        </p:nvGraphicFramePr>
        <p:xfrm>
          <a:off x="1028700" y="2390838"/>
          <a:ext cx="10134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699">
                  <a:extLst>
                    <a:ext uri="{9D8B030D-6E8A-4147-A177-3AD203B41FA5}">
                      <a16:colId xmlns:a16="http://schemas.microsoft.com/office/drawing/2014/main" val="3641358574"/>
                    </a:ext>
                  </a:extLst>
                </a:gridCol>
                <a:gridCol w="5041901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Стандарт 2009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Стандарт 2021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Числа и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Числа и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Арифметические 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Арифметические действия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Работа с текстовыми задачами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Текстовые задачи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Пространственные отношения. Геометрические фигуры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Пространственные отношения. Геометрические фигуры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Геометрические величины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16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Работа с информацией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Математическая информация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644421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E8A47F47-7EBD-4354-A612-B22833A4F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AD2F05-200B-4910-9370-E8E5626A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1024599"/>
            <a:ext cx="1152000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Рабочая программа. </a:t>
            </a:r>
            <a:b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Структура курса. Блоки содержания</a:t>
            </a:r>
            <a:b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90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2053059" y="1323361"/>
            <a:ext cx="905355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0072BC"/>
                </a:solidFill>
                <a:cs typeface="Arial" panose="020B0604020202020204" pitchFamily="34" charset="0"/>
              </a:rPr>
              <a:t>Преемственность с дошкольным образованием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/>
        </p:nvGraphicFramePr>
        <p:xfrm>
          <a:off x="1049759" y="2783715"/>
          <a:ext cx="10056856" cy="318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4241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  <a:gridCol w="1962615">
                  <a:extLst>
                    <a:ext uri="{9D8B030D-6E8A-4147-A177-3AD203B41FA5}">
                      <a16:colId xmlns:a16="http://schemas.microsoft.com/office/drawing/2014/main" val="647351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Положение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</a:rPr>
                        <a:t>Опора на </a:t>
                      </a:r>
                      <a:r>
                        <a:rPr lang="ru-RU" sz="2200" b="0" dirty="0" err="1">
                          <a:solidFill>
                            <a:schemeClr val="tx1"/>
                          </a:solidFill>
                        </a:rPr>
                        <a:t>предшкольный</a:t>
                      </a:r>
                      <a:r>
                        <a:rPr lang="ru-RU" sz="2200" b="0" dirty="0">
                          <a:solidFill>
                            <a:schemeClr val="tx1"/>
                          </a:solidFill>
                        </a:rPr>
                        <a:t> опыт (пересчет, манипулирование, изображение)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Развитие пространственных представлений (распознавание, различение, расположение)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Формирование предпосылок учебной деятельности (группировка, сериация, закономерности)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  <a:tr h="472565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Решение проблем средствами математики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1-4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33030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E27239A9-CC1F-473A-8029-C13CB142F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9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668658" y="714740"/>
            <a:ext cx="10375991" cy="175532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Этапность.</a:t>
            </a:r>
            <a:endParaRPr lang="ru-RU" sz="2800" kern="0" dirty="0">
              <a:solidFill>
                <a:srgbClr val="1B328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 err="1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Общепредметность</a:t>
            </a: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основных</a:t>
            </a: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действий. </a:t>
            </a:r>
          </a:p>
          <a:p>
            <a:pPr marL="457200" indent="-457200">
              <a:buClr>
                <a:srgbClr val="0A55A2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Полнота </a:t>
            </a: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представления в разных учебных курсах.</a:t>
            </a:r>
          </a:p>
          <a:p>
            <a:pPr>
              <a:buClr>
                <a:srgbClr val="0A55A2"/>
              </a:buClr>
            </a:pPr>
            <a:r>
              <a:rPr lang="ru-RU" sz="2800" kern="0" dirty="0">
                <a:solidFill>
                  <a:srgbClr val="1B328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РП «Математика», 3 класс. Планируемые результаты (фрагмент)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879FD-F543-4FF1-9F60-8255E4B0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09" y="167985"/>
            <a:ext cx="10748291" cy="546755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универсальных учебных действий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5A62BB-D641-40A6-AB44-4488B8C93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2526866"/>
            <a:ext cx="9571240" cy="43373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E59F66-C097-4A63-A57D-9D29A51C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947" y="340883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2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588218" y="1826156"/>
            <a:ext cx="110576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endParaRPr lang="ru-RU" sz="2800" b="1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071D6F6-A69D-4127-AFD5-932630F6A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11861"/>
              </p:ext>
            </p:extLst>
          </p:nvPr>
        </p:nvGraphicFramePr>
        <p:xfrm>
          <a:off x="478259" y="1965547"/>
          <a:ext cx="1032108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082">
                  <a:extLst>
                    <a:ext uri="{9D8B030D-6E8A-4147-A177-3AD203B41FA5}">
                      <a16:colId xmlns:a16="http://schemas.microsoft.com/office/drawing/2014/main" val="1577931599"/>
                    </a:ext>
                  </a:extLst>
                </a:gridCol>
              </a:tblGrid>
              <a:tr h="19545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</a:rPr>
                        <a:t>Преемственность в представлении содержания и требованиях к освоению.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1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Распределение содержания внутри блока: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ориентировка в пространстве;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фигуры и действия над ними;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построения;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 измерения; </a:t>
                      </a:r>
                    </a:p>
                    <a:p>
                      <a:pPr marL="1163638" indent="-177800">
                        <a:buFont typeface="Wingdings" panose="05000000000000000000" pitchFamily="2" charset="2"/>
                        <a:buChar char="v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решение проблем.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8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Развитие универсальных учебных действий.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</a:rPr>
                        <a:t>Становление математической грамотности.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94791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DC3EDA3-6C26-449C-A670-B15A1CC9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08" y="666749"/>
            <a:ext cx="10748291" cy="1049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предметном содержании. </a:t>
            </a:r>
            <a:br>
              <a:rPr lang="ru-RU" b="1" dirty="0"/>
            </a:br>
            <a:r>
              <a:rPr lang="ru-RU" b="1" dirty="0"/>
              <a:t>Геометрический материал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D00299-141A-429F-84A6-F002F1FB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3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D1F5BD-9440-4684-B416-C7BD9F9A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2BB0-A620-44DD-9874-2842E668E37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Изображение выглядит как фотография, много, закрыты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9042FC22-0AFB-4A5F-B3FC-9BC0DF80A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63" y="28106"/>
            <a:ext cx="5250163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F073DB5-5FBC-4078-9D8D-6DF0BE3D1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256"/>
          <a:stretch/>
        </p:blipFill>
        <p:spPr>
          <a:xfrm>
            <a:off x="5290312" y="1244121"/>
            <a:ext cx="5625994" cy="172888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AE8607-E7B7-4E2F-8C1B-4461E7C5B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76"/>
          <a:stretch/>
        </p:blipFill>
        <p:spPr>
          <a:xfrm>
            <a:off x="5448290" y="3083425"/>
            <a:ext cx="5468016" cy="3400895"/>
          </a:xfrm>
          <a:prstGeom prst="rect">
            <a:avLst/>
          </a:prstGeom>
        </p:spPr>
      </p:pic>
      <p:pic>
        <p:nvPicPr>
          <p:cNvPr id="12" name="Picture 10" descr="http://im8-tub-ru.yandex.net/i?id=326734187-49-72&amp;n=21">
            <a:extLst>
              <a:ext uri="{FF2B5EF4-FFF2-40B4-BE49-F238E27FC236}">
                <a16:creationId xmlns:a16="http://schemas.microsoft.com/office/drawing/2014/main" id="{B87606D2-74A2-4B38-A4B9-3C7DC789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306" y="-22201"/>
            <a:ext cx="1275694" cy="17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7D22D0-BCF8-405E-B107-7B37E024D82F}"/>
              </a:ext>
            </a:extLst>
          </p:cNvPr>
          <p:cNvSpPr/>
          <p:nvPr/>
        </p:nvSpPr>
        <p:spPr>
          <a:xfrm>
            <a:off x="6381924" y="136125"/>
            <a:ext cx="40959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Умение применять знания в стандартных и нестандартных ситуациях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99286-8A2D-41E7-A407-BB6679FEC05D}"/>
              </a:ext>
            </a:extLst>
          </p:cNvPr>
          <p:cNvSpPr txBox="1"/>
          <p:nvPr/>
        </p:nvSpPr>
        <p:spPr>
          <a:xfrm>
            <a:off x="5525226" y="6484320"/>
            <a:ext cx="652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 Математика-4. Авторы: Минаева С.С., Рослова Л.О.</a:t>
            </a:r>
          </a:p>
        </p:txBody>
      </p:sp>
    </p:spTree>
    <p:extLst>
      <p:ext uri="{BB962C8B-B14F-4D97-AF65-F5344CB8AC3E}">
        <p14:creationId xmlns:p14="http://schemas.microsoft.com/office/powerpoint/2010/main" val="179565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39F302-0A6A-4189-876F-804B6C94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планируемых результатах. Текстовые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271FCA-1E9D-4ACF-AC7B-4366048C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2147E-EE85-4F74-9234-1AEC9DBE8707}"/>
              </a:ext>
            </a:extLst>
          </p:cNvPr>
          <p:cNvSpPr txBox="1"/>
          <p:nvPr/>
        </p:nvSpPr>
        <p:spPr>
          <a:xfrm>
            <a:off x="581892" y="1340768"/>
            <a:ext cx="110005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rgbClr val="000000"/>
                </a:solidFill>
                <a:latin typeface="SchoolBookSanPin"/>
              </a:rPr>
              <a:t>К концу обучения в четвертом классе ученик научится:</a:t>
            </a:r>
          </a:p>
          <a:p>
            <a:pPr algn="l"/>
            <a:r>
              <a:rPr lang="ru-RU" sz="1800" b="0" i="0" u="none" strike="noStrike" baseline="0" dirty="0">
                <a:solidFill>
                  <a:srgbClr val="000000"/>
                </a:solidFill>
                <a:latin typeface="SchoolBookSanPin"/>
              </a:rPr>
              <a:t>—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SchoolBookSanPin"/>
              </a:rPr>
              <a:t> 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решать текстовые задачи в 1—3 действия, .., оценивать полученный результат по критериям: достоверность/реальность, соответствие условию;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—решать практические задачи, связанные с повседневной жизнью (на покупки, движение и т.п.), в том числе, с избыточными данными, находить недостающую информацию (например, из таблиц, схем), находить и оценивать различные способы решения, использовать подходящие способы про-верки;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</a:rPr>
              <a:t>— использовать при решении текстовых задач и в практических ситуациях соотношения между скоростью, временем и пройденным путем, между производительностью, временем и объёмом работы;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ru-RU" sz="2000" b="0" i="0" u="none" strike="noStrike" baseline="0" dirty="0">
                <a:solidFill>
                  <a:srgbClr val="000000"/>
                </a:solidFill>
              </a:rPr>
              <a:t>—использовать единицы величин для при решении задач (длина, масса, время, вместимость, стоимость, площадь, скорость);</a:t>
            </a:r>
          </a:p>
          <a:p>
            <a:r>
              <a:rPr lang="ru-RU" sz="2000" dirty="0">
                <a:solidFill>
                  <a:srgbClr val="000000"/>
                </a:solidFill>
              </a:rPr>
              <a:t>—</a:t>
            </a:r>
            <a:r>
              <a:rPr lang="en-US" sz="2000" dirty="0">
                <a:solidFill>
                  <a:srgbClr val="000000"/>
                </a:solidFill>
              </a:rPr>
              <a:t> c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оставлять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 модель текстовой задачи, </a:t>
            </a:r>
            <a:r>
              <a:rPr lang="ru-RU" sz="2000" dirty="0">
                <a:solidFill>
                  <a:srgbClr val="000000"/>
                </a:solidFill>
              </a:rPr>
              <a:t>числовое выражение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—конструировать ход решения математической задачи;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</a:rPr>
              <a:t>—находить все верные решения задачи из предложенных.</a:t>
            </a:r>
            <a:endParaRPr lang="ru-RU" sz="1800" b="0" i="0" u="none" strike="noStrike" baseline="0" dirty="0">
              <a:solidFill>
                <a:srgbClr val="000000"/>
              </a:solidFill>
              <a:latin typeface="SchoolBookSanPin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E0093E8-331C-40B1-A487-099FA67F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" y="133349"/>
            <a:ext cx="558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75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933</Words>
  <Application>Microsoft Office PowerPoint</Application>
  <PresentationFormat>Широкоэкранный</PresentationFormat>
  <Paragraphs>146</Paragraphs>
  <Slides>24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SchoolBookSanPin</vt:lpstr>
      <vt:lpstr>Times New Roman</vt:lpstr>
      <vt:lpstr>Wingdings</vt:lpstr>
      <vt:lpstr>Тема Office</vt:lpstr>
      <vt:lpstr>Слайд think-cell</vt:lpstr>
      <vt:lpstr>Рабочая программа по математике для начальной школы</vt:lpstr>
      <vt:lpstr>2021. ФГОС НОО. Математика. Требования</vt:lpstr>
      <vt:lpstr>Презентация PowerPoint</vt:lpstr>
      <vt:lpstr>Рабочая программа.  Структура курса. Блоки содержания </vt:lpstr>
      <vt:lpstr>Презентация PowerPoint</vt:lpstr>
      <vt:lpstr>Формирование универсальных учебных действий</vt:lpstr>
      <vt:lpstr>Изменения в предметном содержании.  Геометрический материал</vt:lpstr>
      <vt:lpstr>Презентация PowerPoint</vt:lpstr>
      <vt:lpstr>Изменения в планируемых результатах. Текстовые задачи</vt:lpstr>
      <vt:lpstr>Математическая информация – универсальный блок содержания</vt:lpstr>
      <vt:lpstr>Математическая информация и мотивация учения  </vt:lpstr>
      <vt:lpstr>Универсальные учебные действия. Пример. «Измерять»</vt:lpstr>
      <vt:lpstr>Совместная деятельность как метапредметный результат обучения (Рабочая программа по математике. 1- 4, 2021) 4 класс</vt:lpstr>
      <vt:lpstr>Пример.</vt:lpstr>
      <vt:lpstr>TIMSS-2011</vt:lpstr>
      <vt:lpstr>Пример задания мониторинга</vt:lpstr>
      <vt:lpstr>Презентация PowerPoint</vt:lpstr>
      <vt:lpstr>Презентация PowerPoint</vt:lpstr>
      <vt:lpstr>Каковы условия успешного формирования  математической грамотности на уроке? </vt:lpstr>
      <vt:lpstr>Презентация PowerPoint</vt:lpstr>
      <vt:lpstr>Презентация PowerPoint</vt:lpstr>
      <vt:lpstr>Презентация PowerPoint</vt:lpstr>
      <vt:lpstr>Предупреждение трудностей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Сергей</cp:lastModifiedBy>
  <cp:revision>150</cp:revision>
  <dcterms:created xsi:type="dcterms:W3CDTF">2020-06-08T21:27:38Z</dcterms:created>
  <dcterms:modified xsi:type="dcterms:W3CDTF">2023-08-28T08:38:33Z</dcterms:modified>
</cp:coreProperties>
</file>