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97" r:id="rId2"/>
    <p:sldId id="320" r:id="rId3"/>
    <p:sldId id="342" r:id="rId4"/>
    <p:sldId id="343" r:id="rId5"/>
    <p:sldId id="347" r:id="rId6"/>
    <p:sldId id="348" r:id="rId7"/>
    <p:sldId id="350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5595"/>
  </p:normalViewPr>
  <p:slideViewPr>
    <p:cSldViewPr snapToGrid="0">
      <p:cViewPr varScale="1">
        <p:scale>
          <a:sx n="82" d="100"/>
          <a:sy n="82" d="100"/>
        </p:scale>
        <p:origin x="14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7BD0D-2B4B-AD42-B6AC-62F81D137CAE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A0182-1D6A-B14B-B931-46F20736B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2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Анализ приведенных определений показывает, что основными составляющими функциональной грамотности являются способность человека действовать в современном обществе, решать различные задачи, используя при этом определенные знания, умения и компетенции. </a:t>
            </a:r>
          </a:p>
          <a:p>
            <a:endParaRPr lang="ru-RU" sz="1400" dirty="0"/>
          </a:p>
          <a:p>
            <a:r>
              <a:rPr lang="ru-RU" sz="1400" dirty="0"/>
              <a:t>На практике функциональная грамотность проявляется в действиях учащихся, а оценка </a:t>
            </a:r>
            <a:r>
              <a:rPr lang="ru-RU" sz="1400" dirty="0" err="1"/>
              <a:t>сформированности</a:t>
            </a:r>
            <a:r>
              <a:rPr lang="ru-RU" sz="1400" dirty="0"/>
              <a:t> функциональной грамотности может осуществляться через оценку определенных стратегий действий, поведения учащихся, которые они могли бы продемонстрировать в различных ситуациях реальной жизни.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19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4-7444-4C99-8BDE-59F8C9CC7C7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5E60-9045-4434-A520-C38039C16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4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4-7444-4C99-8BDE-59F8C9CC7C7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5E60-9045-4434-A520-C38039C16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4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4-7444-4C99-8BDE-59F8C9CC7C7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5E60-9045-4434-A520-C38039C16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6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4-7444-4C99-8BDE-59F8C9CC7C7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5E60-9045-4434-A520-C38039C16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7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4-7444-4C99-8BDE-59F8C9CC7C7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5E60-9045-4434-A520-C38039C16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66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4-7444-4C99-8BDE-59F8C9CC7C7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5E60-9045-4434-A520-C38039C16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4-7444-4C99-8BDE-59F8C9CC7C7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5E60-9045-4434-A520-C38039C16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2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4-7444-4C99-8BDE-59F8C9CC7C7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5E60-9045-4434-A520-C38039C16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9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4-7444-4C99-8BDE-59F8C9CC7C7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5E60-9045-4434-A520-C38039C16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7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4-7444-4C99-8BDE-59F8C9CC7C7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5E60-9045-4434-A520-C38039C16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2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6C044-7444-4C99-8BDE-59F8C9CC7C7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5E60-9045-4434-A520-C38039C16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43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6C044-7444-4C99-8BDE-59F8C9CC7C7C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C5E60-9045-4434-A520-C38039C16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91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ontent.edsoo.ru/case/subject/9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746250" y="1219200"/>
            <a:ext cx="6953250" cy="212271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Аспекты апробации примерной рабочей программы по физике для </a:t>
            </a:r>
            <a:r>
              <a:rPr lang="ru-RU" sz="3200" b="1">
                <a:solidFill>
                  <a:srgbClr val="002060"/>
                </a:solidFill>
              </a:rPr>
              <a:t>уровня основного общего образования</a:t>
            </a:r>
            <a:r>
              <a:rPr lang="en-GB" sz="3200" dirty="0"/>
              <a:t> </a:t>
            </a:r>
            <a:r>
              <a:rPr lang="ru-RU" altLang="en-US" sz="3600" b="1" dirty="0">
                <a:solidFill>
                  <a:srgbClr val="002060"/>
                </a:solidFill>
                <a:cs typeface="MS PGothic" charset="-128"/>
              </a:rPr>
              <a:t> </a:t>
            </a:r>
            <a:br>
              <a:rPr lang="ru-RU" altLang="en-US" sz="3600" b="1" dirty="0">
                <a:solidFill>
                  <a:srgbClr val="002060"/>
                </a:solidFill>
                <a:cs typeface="MS PGothic" charset="-128"/>
              </a:rPr>
            </a:br>
            <a:endParaRPr lang="en-US" altLang="en-US" sz="3600" b="1" dirty="0">
              <a:solidFill>
                <a:srgbClr val="002060"/>
              </a:solidFill>
              <a:cs typeface="MS PGothic" charset="-12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50" y="3341913"/>
            <a:ext cx="7486650" cy="16237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altLang="en-US" sz="2800" b="1" dirty="0">
                <a:cs typeface="MS PGothic" charset="-128"/>
              </a:rPr>
              <a:t>А.Ю. </a:t>
            </a:r>
            <a:r>
              <a:rPr lang="ru-RU" altLang="en-US" sz="2800" b="1" dirty="0" err="1">
                <a:cs typeface="MS PGothic" charset="-128"/>
              </a:rPr>
              <a:t>Пентин</a:t>
            </a:r>
            <a:r>
              <a:rPr lang="ru-RU" altLang="en-US" sz="2800" b="1" dirty="0">
                <a:cs typeface="MS PGothic" charset="-128"/>
              </a:rPr>
              <a:t>  </a:t>
            </a:r>
            <a:br>
              <a:rPr lang="ru-RU" altLang="en-US" sz="2800" b="1" dirty="0">
                <a:cs typeface="MS PGothic" charset="-128"/>
              </a:rPr>
            </a:br>
            <a:r>
              <a:rPr lang="ru-RU" altLang="en-US" sz="2800" b="1" dirty="0">
                <a:cs typeface="MS PGothic" charset="-128"/>
              </a:rPr>
              <a:t>заведующий лабораторией естественнонаучного общего образования </a:t>
            </a:r>
            <a:br>
              <a:rPr lang="ru-RU" altLang="en-US" sz="2800" b="1" dirty="0">
                <a:cs typeface="MS PGothic" charset="-128"/>
              </a:rPr>
            </a:br>
            <a:r>
              <a:rPr lang="ru-RU" altLang="en-US" sz="2800" b="1" dirty="0">
                <a:cs typeface="MS PGothic" charset="-128"/>
              </a:rPr>
              <a:t>Института стратегии развития образования РАО</a:t>
            </a:r>
            <a:r>
              <a:rPr lang="ru-RU" sz="2800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62" y="2471774"/>
            <a:ext cx="4048038" cy="449222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6438" y="-169826"/>
            <a:ext cx="4047052" cy="44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9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Заголовок 1"/>
          <p:cNvSpPr txBox="1">
            <a:spLocks noGrp="1"/>
          </p:cNvSpPr>
          <p:nvPr>
            <p:ph type="title"/>
          </p:nvPr>
        </p:nvSpPr>
        <p:spPr>
          <a:xfrm>
            <a:off x="2209800" y="365126"/>
            <a:ext cx="6540500" cy="1325563"/>
          </a:xfrm>
          <a:prstGeom prst="rect">
            <a:avLst/>
          </a:prstGeom>
        </p:spPr>
        <p:txBody>
          <a:bodyPr>
            <a:normAutofit/>
          </a:bodyPr>
          <a:lstStyle>
            <a:lvl1pPr defTabSz="1053388">
              <a:defRPr sz="5022"/>
            </a:lvl1pPr>
          </a:lstStyle>
          <a:p>
            <a:pPr algn="ctr"/>
            <a:r>
              <a:rPr lang="ru-RU" sz="3200" b="1" dirty="0">
                <a:solidFill>
                  <a:srgbClr val="002060"/>
                </a:solidFill>
              </a:rPr>
              <a:t>«Граничные условия» и ориентиры для примерных рабочих программ </a:t>
            </a:r>
            <a:endParaRPr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50" y="2336799"/>
            <a:ext cx="3886200" cy="34671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002060"/>
                </a:solidFill>
              </a:rPr>
              <a:t>Граничные условия</a:t>
            </a:r>
          </a:p>
          <a:p>
            <a:r>
              <a:rPr lang="ru-RU" sz="2600" dirty="0"/>
              <a:t>Требования к образовательным результатам обновленного ФГОС ООО</a:t>
            </a:r>
          </a:p>
          <a:p>
            <a:r>
              <a:rPr lang="ru-RU" sz="2600" dirty="0"/>
              <a:t>Концепция преподавания физики</a:t>
            </a:r>
          </a:p>
          <a:p>
            <a:r>
              <a:rPr lang="ru-RU" sz="2600" dirty="0"/>
              <a:t>Универсальный кодификатор 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87900" y="1690689"/>
            <a:ext cx="3962400" cy="448627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rgbClr val="002060"/>
                </a:solidFill>
              </a:rPr>
              <a:t>Ориентиры</a:t>
            </a:r>
          </a:p>
          <a:p>
            <a:pPr marL="0" indent="0">
              <a:buNone/>
            </a:pPr>
            <a:r>
              <a:rPr lang="ru-RU" altLang="en-US" sz="2000" b="1" dirty="0">
                <a:solidFill>
                  <a:srgbClr val="0287D1"/>
                </a:solidFill>
              </a:rPr>
              <a:t>ИЗ ПОРУЧЕНИЙ ПРЕЗИДЕНТА РФ</a:t>
            </a:r>
          </a:p>
          <a:p>
            <a:pPr marL="0" indent="0">
              <a:buNone/>
            </a:pPr>
            <a:r>
              <a:rPr lang="ru-RU" altLang="en-US" sz="2000" dirty="0"/>
              <a:t>ПО ИТОГАМ ГОССОВЕТА ПО ОБРАЗОВАНИЮ 23.12.2015:</a:t>
            </a:r>
          </a:p>
          <a:p>
            <a:pPr marL="0" indent="0">
              <a:buNone/>
            </a:pPr>
            <a:r>
              <a:rPr lang="ru-RU" altLang="en-US" sz="2000" dirty="0"/>
              <a:t>«Разработать комплекс мер, направленных на систематическое обновление содержания общего образования на основе </a:t>
            </a:r>
          </a:p>
          <a:p>
            <a:r>
              <a:rPr lang="ru-RU" altLang="en-US" sz="2000" b="1" dirty="0">
                <a:solidFill>
                  <a:srgbClr val="0287D1"/>
                </a:solidFill>
              </a:rPr>
              <a:t>результатов мониторинговых исследований</a:t>
            </a:r>
            <a:r>
              <a:rPr lang="ru-RU" altLang="en-US" sz="2000" dirty="0"/>
              <a:t> и с учётом </a:t>
            </a:r>
          </a:p>
          <a:p>
            <a:r>
              <a:rPr lang="ru-RU" altLang="en-US" sz="2000" b="1" dirty="0">
                <a:solidFill>
                  <a:srgbClr val="0287D1"/>
                </a:solidFill>
              </a:rPr>
              <a:t>современных достижений науки и технологий</a:t>
            </a:r>
            <a:r>
              <a:rPr lang="ru-RU" altLang="en-US" sz="2000" dirty="0"/>
              <a:t>, изменений запросов учащихся и общества, ориентированности на </a:t>
            </a:r>
          </a:p>
          <a:p>
            <a:r>
              <a:rPr lang="ru-RU" altLang="en-US" sz="2000" b="1" dirty="0">
                <a:solidFill>
                  <a:srgbClr val="0287D1"/>
                </a:solidFill>
              </a:rPr>
              <a:t>применение знаний, умений и навыков в реальных жизненных ситуациях</a:t>
            </a:r>
            <a:r>
              <a:rPr lang="ru-RU" altLang="en-US" sz="2000" dirty="0"/>
              <a:t>».</a:t>
            </a:r>
          </a:p>
          <a:p>
            <a:pPr marL="0" indent="0">
              <a:buNone/>
            </a:pPr>
            <a:endParaRPr lang="ru-RU" sz="2000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249" name="Номер слайда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58891" tIns="29445" rIns="58891" bIns="29445" rtlCol="0" anchor="ctr"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6438" y="-169826"/>
            <a:ext cx="4047052" cy="44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268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356350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Как учитываются в примерной рабочей программе «граничные условия» и ориентиры?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044" y="1825625"/>
            <a:ext cx="38862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Планируемые результаты освоения программы соответствуют требованиям обновленного ФГОС ООО к предметным, </a:t>
            </a:r>
            <a:r>
              <a:rPr lang="ru-RU" dirty="0" err="1"/>
              <a:t>метапредметным</a:t>
            </a:r>
            <a:r>
              <a:rPr lang="ru-RU" dirty="0"/>
              <a:t> и личностным образовательным результатам и учитывают (но не повторяют) универсальный кодификатор.</a:t>
            </a:r>
          </a:p>
          <a:p>
            <a:r>
              <a:rPr lang="ru-RU" dirty="0"/>
              <a:t>При этом </a:t>
            </a:r>
            <a:r>
              <a:rPr lang="ru-RU" dirty="0" err="1"/>
              <a:t>метапредметные</a:t>
            </a:r>
            <a:r>
              <a:rPr lang="ru-RU" dirty="0"/>
              <a:t> и личностные результаты отражают специфику учебного предмета «Физика».</a:t>
            </a:r>
          </a:p>
          <a:p>
            <a:r>
              <a:rPr lang="ru-RU" dirty="0"/>
              <a:t>В содержании программы учитываются идеи концепции преподавания физики.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950" y="1825625"/>
            <a:ext cx="38862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В программе учитываются требования к образовательным результатам, предлагаемые в международных исследованиях качества естественнонаучного образования (</a:t>
            </a:r>
            <a:r>
              <a:rPr lang="en-US" dirty="0">
                <a:solidFill>
                  <a:srgbClr val="0070C0"/>
                </a:solidFill>
              </a:rPr>
              <a:t>PISA, TIMSS)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r>
              <a:rPr lang="ru-RU" dirty="0">
                <a:solidFill>
                  <a:srgbClr val="0070C0"/>
                </a:solidFill>
              </a:rPr>
              <a:t>Программа ориентирована на формирование умений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практического применения физических знаний. То есть </a:t>
            </a:r>
            <a:r>
              <a:rPr lang="mr-IN" dirty="0">
                <a:solidFill>
                  <a:srgbClr val="0070C0"/>
                </a:solidFill>
              </a:rPr>
              <a:t>–</a:t>
            </a:r>
            <a:r>
              <a:rPr lang="ru-RU" dirty="0">
                <a:solidFill>
                  <a:srgbClr val="0070C0"/>
                </a:solidFill>
              </a:rPr>
              <a:t> программа направлена на формирование естественнонаучной грамотности.</a:t>
            </a:r>
          </a:p>
          <a:p>
            <a:r>
              <a:rPr lang="ru-RU" dirty="0">
                <a:solidFill>
                  <a:srgbClr val="0070C0"/>
                </a:solidFill>
              </a:rPr>
              <a:t>В программу включены элементы содержания, связанные с современными достижениями науки и технологий. 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57887" y="-155574"/>
            <a:ext cx="4048038" cy="44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2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4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Некоторые особенности программы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17602"/>
            <a:ext cx="7886700" cy="5059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В содержании учебного предмета</a:t>
            </a:r>
          </a:p>
          <a:p>
            <a:r>
              <a:rPr lang="ru-RU" dirty="0"/>
              <a:t>Указание на </a:t>
            </a:r>
            <a:r>
              <a:rPr lang="ru-RU" dirty="0" err="1"/>
              <a:t>межпредметные</a:t>
            </a:r>
            <a:r>
              <a:rPr lang="ru-RU" dirty="0"/>
              <a:t> связи (с биологией, химией, астрономией, географией, технологией) для ряда элементов содержания.</a:t>
            </a:r>
          </a:p>
          <a:p>
            <a:r>
              <a:rPr lang="ru-RU" dirty="0"/>
              <a:t>Включение элементов содержания, связанных с современными достижениями науки и технологий, например: атомный силовой микроскоп, лазер, межпланетные космические аппараты и др.</a:t>
            </a:r>
          </a:p>
          <a:p>
            <a:r>
              <a:rPr lang="ru-RU" dirty="0"/>
              <a:t>Включение </a:t>
            </a:r>
            <a:r>
              <a:rPr lang="ru-RU" i="1" dirty="0"/>
              <a:t>повторительно-обобщающего модуля</a:t>
            </a:r>
            <a:r>
              <a:rPr lang="ru-RU" dirty="0"/>
              <a:t> в содержание таких программ, где в 9 классе физика изучается 3 ч/</a:t>
            </a:r>
            <a:r>
              <a:rPr lang="ru-RU" dirty="0" err="1"/>
              <a:t>нед</a:t>
            </a:r>
            <a:r>
              <a:rPr lang="ru-RU" dirty="0"/>
              <a:t>.  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В тематическом планировании</a:t>
            </a:r>
            <a:r>
              <a:rPr lang="ru-RU" dirty="0"/>
              <a:t> </a:t>
            </a:r>
          </a:p>
          <a:p>
            <a:r>
              <a:rPr lang="ru-RU" dirty="0"/>
              <a:t>подробное и конкретное описание видов деятельности обучающихся при изучении каждого тематического блока: объяснение явлений, анализ практических ситуаций, экспериментальное изучение зависимостей величин и проверка гипотез, интерпретация текстов физического содержания и др. Совокупность этих видов деятельности формирует функциональную естественнонаучную грамотность.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0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17501"/>
            <a:ext cx="6972300" cy="8001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Небольшой фрагмент </a:t>
            </a:r>
            <a:r>
              <a:rPr lang="ru-RU" sz="2400">
                <a:solidFill>
                  <a:srgbClr val="002060"/>
                </a:solidFill>
              </a:rPr>
              <a:t>тематического планирования </a:t>
            </a:r>
            <a:r>
              <a:rPr lang="ru-RU" sz="2400" dirty="0">
                <a:solidFill>
                  <a:srgbClr val="002060"/>
                </a:solidFill>
              </a:rPr>
              <a:t>Физика 7 класс</a:t>
            </a:r>
            <a:endParaRPr lang="en-US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945990"/>
              </p:ext>
            </p:extLst>
          </p:nvPr>
        </p:nvGraphicFramePr>
        <p:xfrm>
          <a:off x="1117600" y="1808828"/>
          <a:ext cx="6972300" cy="4261772"/>
        </p:xfrm>
        <a:graphic>
          <a:graphicData uri="http://schemas.openxmlformats.org/drawingml/2006/table">
            <a:tbl>
              <a:tblPr firstRow="1" firstCol="1" bandRow="1"/>
              <a:tblGrid>
                <a:gridCol w="362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1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en-GB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Атмосферное давление (6 ч).</a:t>
                      </a:r>
                      <a:endParaRPr lang="en-GB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Times New Roman" charset="0"/>
                          <a:cs typeface="Calibri" charset="0"/>
                        </a:rPr>
                        <a:t>Атмосфера Земли и атмосферное давление. Причины существования воздушной оболочки Земли. Опыт Торричелли. Измерение атмосферного давления. Зависимость атмосферного давления от высоты над уровнем моря. Приборы для измерения атмосферного давления.</a:t>
                      </a:r>
                      <a:endParaRPr lang="en-GB" sz="1100">
                        <a:effectLst/>
                        <a:latin typeface="Calibri" charset="0"/>
                        <a:ea typeface="Times New Roman" charset="0"/>
                        <a:cs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Times New Roman" charset="0"/>
                          <a:cs typeface="Calibri" charset="0"/>
                        </a:rPr>
                        <a:t> </a:t>
                      </a:r>
                      <a:endParaRPr lang="en-GB" sz="1100">
                        <a:effectLst/>
                        <a:latin typeface="Calibri" charset="0"/>
                        <a:ea typeface="Times New Roman" charset="0"/>
                        <a:cs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Times New Roman" charset="0"/>
                          <a:cs typeface="Calibri" charset="0"/>
                        </a:rPr>
                        <a:t> </a:t>
                      </a:r>
                      <a:endParaRPr lang="en-GB" sz="1100">
                        <a:effectLst/>
                        <a:latin typeface="Calibri" charset="0"/>
                        <a:ea typeface="Times New Roman" charset="0"/>
                        <a:cs typeface="Calibri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charset="0"/>
                          <a:ea typeface="Times New Roman" charset="0"/>
                          <a:cs typeface="Calibri" charset="0"/>
                        </a:rPr>
                        <a:t> </a:t>
                      </a:r>
                      <a:endParaRPr lang="en-GB" sz="1100">
                        <a:effectLst/>
                        <a:latin typeface="Calibri" charset="0"/>
                        <a:ea typeface="Times New Roman" charset="0"/>
                        <a:cs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Экспериментальное обнаружение атмосферного давления.</a:t>
                      </a:r>
                      <a:endParaRPr lang="en-GB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Анализ и объяснение опытов и практических ситуаций, связанных с действием атмосферного давления. </a:t>
                      </a:r>
                      <a:endParaRPr lang="en-GB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Объяснение существования атмосферы на Земле и некоторых планетах или ее отсутствия на других планетах и Луне (</a:t>
                      </a:r>
                      <a:r>
                        <a:rPr lang="ru-RU" sz="1200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МС – география, астрономия).</a:t>
                      </a:r>
                      <a:endParaRPr lang="en-GB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Объяснение изменения плотности атмосферы с высотой и зависимости атмосферного давления от высоты.  </a:t>
                      </a:r>
                      <a:endParaRPr lang="en-GB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Изучение устройства барометра-анероида.</a:t>
                      </a:r>
                      <a:endParaRPr lang="en-GB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693176"/>
              </p:ext>
            </p:extLst>
          </p:nvPr>
        </p:nvGraphicFramePr>
        <p:xfrm>
          <a:off x="1117600" y="1295401"/>
          <a:ext cx="6972301" cy="513427"/>
        </p:xfrm>
        <a:graphic>
          <a:graphicData uri="http://schemas.openxmlformats.org/drawingml/2006/table">
            <a:tbl>
              <a:tblPr firstRow="1" firstCol="1" bandRow="1"/>
              <a:tblGrid>
                <a:gridCol w="36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8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№</a:t>
                      </a:r>
                      <a:endParaRPr lang="en-GB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Тематические блоки, темы</a:t>
                      </a:r>
                      <a:endParaRPr lang="en-GB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Основное содержание </a:t>
                      </a:r>
                      <a:endParaRPr lang="en-GB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Основные виды деятельности обучающихся</a:t>
                      </a:r>
                      <a:endParaRPr lang="en-GB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66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36600"/>
            <a:ext cx="8521700" cy="10922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Что в первую </a:t>
            </a:r>
            <a:r>
              <a:rPr lang="ru-RU" b="1">
                <a:solidFill>
                  <a:srgbClr val="0070C0"/>
                </a:solidFill>
              </a:rPr>
              <a:t>очередь нуждается в </a:t>
            </a:r>
            <a:r>
              <a:rPr lang="ru-RU" b="1" dirty="0">
                <a:solidFill>
                  <a:srgbClr val="0070C0"/>
                </a:solidFill>
              </a:rPr>
              <a:t>апробации?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81200"/>
            <a:ext cx="7467600" cy="4195763"/>
          </a:xfrm>
        </p:spPr>
        <p:txBody>
          <a:bodyPr/>
          <a:lstStyle/>
          <a:p>
            <a:r>
              <a:rPr lang="ru-RU" dirty="0"/>
              <a:t>Организация тех видов деятельности, которые описаны в тематическом планировании для каждой из тем программы (через проведение экспериментов, выполнение заданий, обсуждение проблем).</a:t>
            </a:r>
          </a:p>
          <a:p>
            <a:r>
              <a:rPr lang="ru-RU" dirty="0"/>
              <a:t>Выполнение лабораторных работ, указанных в программе: какие работы из списка удалось выполнить в исследовательском формате?</a:t>
            </a:r>
          </a:p>
          <a:p>
            <a:r>
              <a:rPr lang="ru-RU" dirty="0"/>
              <a:t>Включение в программу заданий по естественнонаучной грамотности из банка заданий на портале РЭШ. </a:t>
            </a:r>
          </a:p>
          <a:p>
            <a:r>
              <a:rPr lang="ru-RU" dirty="0"/>
              <a:t>Включение в программу повторительно-обобщающего раздела и отбор содержания для этого раздела.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62" y="2471774"/>
            <a:ext cx="4048038" cy="44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8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8193" y="470137"/>
            <a:ext cx="8202215" cy="87177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Рекомендуемые учебно-методические материалы для реализации примерной рабочей программы по физике </a:t>
            </a:r>
            <a:endParaRPr lang="en-US" altLang="en-US" sz="2251" dirty="0">
              <a:cs typeface="MS PGothic" charset="-128"/>
            </a:endParaRPr>
          </a:p>
        </p:txBody>
      </p:sp>
      <p:sp>
        <p:nvSpPr>
          <p:cNvPr id="37890" name="Content Placeholder 3"/>
          <p:cNvSpPr>
            <a:spLocks noGrp="1"/>
          </p:cNvSpPr>
          <p:nvPr>
            <p:ph sz="half" idx="2"/>
          </p:nvPr>
        </p:nvSpPr>
        <p:spPr>
          <a:xfrm>
            <a:off x="3873500" y="1892300"/>
            <a:ext cx="4633347" cy="4241800"/>
          </a:xfrm>
        </p:spPr>
        <p:txBody>
          <a:bodyPr>
            <a:normAutofit/>
          </a:bodyPr>
          <a:lstStyle/>
          <a:p>
            <a:r>
              <a:rPr lang="ru-RU" altLang="en-US" sz="1929" dirty="0">
                <a:cs typeface="MS PGothic" charset="-128"/>
              </a:rPr>
              <a:t>Никифоров Г.Г., </a:t>
            </a:r>
            <a:r>
              <a:rPr lang="ru-RU" altLang="en-US" sz="1929" dirty="0" err="1">
                <a:cs typeface="MS PGothic" charset="-128"/>
              </a:rPr>
              <a:t>Пентин</a:t>
            </a:r>
            <a:r>
              <a:rPr lang="ru-RU" altLang="en-US" sz="1929" dirty="0">
                <a:cs typeface="MS PGothic" charset="-128"/>
              </a:rPr>
              <a:t> А.Ю., Попова Г.М. Изучение физики на основе научного метода познания. 7 класс. </a:t>
            </a:r>
          </a:p>
          <a:p>
            <a:r>
              <a:rPr lang="ru-RU" altLang="en-US" sz="1929" dirty="0">
                <a:cs typeface="MS PGothic" charset="-128"/>
              </a:rPr>
              <a:t>Развитие идей научной школы академика В.Г. Разумовского.</a:t>
            </a:r>
          </a:p>
          <a:p>
            <a:r>
              <a:rPr lang="ru-RU" altLang="en-US" sz="1929" dirty="0">
                <a:cs typeface="MS PGothic" charset="-128"/>
              </a:rPr>
              <a:t>Интерактивные методические кейсы на портале «Единое содержание общего образования» </a:t>
            </a:r>
            <a:r>
              <a:rPr lang="en-US" altLang="en-US" sz="1929" dirty="0">
                <a:cs typeface="MS PGothic" charset="-128"/>
                <a:hlinkClick r:id="rId2"/>
              </a:rPr>
              <a:t>https://content.edsoo.ru/case/subject/9/</a:t>
            </a:r>
            <a:r>
              <a:rPr lang="ru-RU" altLang="en-US" sz="1929" dirty="0">
                <a:cs typeface="MS PGothic" charset="-128"/>
              </a:rPr>
              <a:t> </a:t>
            </a:r>
            <a:endParaRPr lang="en-US" altLang="en-US" sz="1929" dirty="0">
              <a:cs typeface="MS PGothic" charset="-128"/>
            </a:endParaRPr>
          </a:p>
        </p:txBody>
      </p:sp>
      <p:pic>
        <p:nvPicPr>
          <p:cNvPr id="37891" name="Content Placeholder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0" b="8540"/>
          <a:stretch>
            <a:fillRect/>
          </a:stretch>
        </p:blipFill>
        <p:spPr>
          <a:xfrm>
            <a:off x="747994" y="1892301"/>
            <a:ext cx="2935006" cy="39197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62" y="2471774"/>
            <a:ext cx="4048038" cy="449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0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62" y="2471774"/>
            <a:ext cx="4048038" cy="4492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6438" y="-169826"/>
            <a:ext cx="4047052" cy="4492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901" y="2471774"/>
            <a:ext cx="6343499" cy="1325563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7030A0"/>
                </a:solidFill>
              </a:rPr>
              <a:t>СПАСИБО ЗА ВНИМАНИЕ!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9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11205</TotalTime>
  <Words>693</Words>
  <Application>Microsoft Office PowerPoint</Application>
  <PresentationFormat>Экран (4:3)</PresentationFormat>
  <Paragraphs>60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Аспекты апробации примерной рабочей программы по физике для уровня основного общего образования   </vt:lpstr>
      <vt:lpstr>«Граничные условия» и ориентиры для примерных рабочих программ </vt:lpstr>
      <vt:lpstr>Как учитываются в примерной рабочей программе «граничные условия» и ориентиры?</vt:lpstr>
      <vt:lpstr>Некоторые особенности программы</vt:lpstr>
      <vt:lpstr>Небольшой фрагмент тематического планирования Физика 7 класс</vt:lpstr>
      <vt:lpstr>Что в первую очередь нуждается в апробации? </vt:lpstr>
      <vt:lpstr>Рекомендуемые учебно-методические материалы для реализации примерной рабочей программы по физике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e-zhadkevich</dc:creator>
  <cp:lastModifiedBy>Сергей</cp:lastModifiedBy>
  <cp:revision>156</cp:revision>
  <dcterms:created xsi:type="dcterms:W3CDTF">2019-12-13T10:06:56Z</dcterms:created>
  <dcterms:modified xsi:type="dcterms:W3CDTF">2023-08-28T11:03:31Z</dcterms:modified>
</cp:coreProperties>
</file>