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97" r:id="rId2"/>
    <p:sldId id="396" r:id="rId3"/>
    <p:sldId id="502" r:id="rId4"/>
    <p:sldId id="544" r:id="rId5"/>
    <p:sldId id="523" r:id="rId6"/>
    <p:sldId id="545" r:id="rId7"/>
    <p:sldId id="522" r:id="rId8"/>
    <p:sldId id="546" r:id="rId9"/>
    <p:sldId id="551" r:id="rId10"/>
    <p:sldId id="548" r:id="rId11"/>
    <p:sldId id="530" r:id="rId12"/>
    <p:sldId id="501" r:id="rId13"/>
    <p:sldId id="550" r:id="rId14"/>
  </p:sldIdLst>
  <p:sldSz cx="9906000" cy="6858000" type="A4"/>
  <p:notesSz cx="6781800" cy="99187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1000" kern="1200">
        <a:solidFill>
          <a:srgbClr val="FFFFFF"/>
        </a:solidFill>
        <a:latin typeface="Helvetic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000" kern="1200">
        <a:solidFill>
          <a:srgbClr val="FFFFFF"/>
        </a:solidFill>
        <a:latin typeface="Helvetic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000" kern="1200">
        <a:solidFill>
          <a:srgbClr val="FFFFFF"/>
        </a:solidFill>
        <a:latin typeface="Helvetic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000" kern="1200">
        <a:solidFill>
          <a:srgbClr val="FFFFFF"/>
        </a:solidFill>
        <a:latin typeface="Helvetic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000" kern="1200">
        <a:solidFill>
          <a:srgbClr val="FFFFFF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rgbClr val="FFFFFF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rgbClr val="FFFFFF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rgbClr val="FFFFFF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rgbClr val="FFFFFF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4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065E94"/>
    <a:srgbClr val="0066CC"/>
    <a:srgbClr val="3366FF"/>
    <a:srgbClr val="CCFFFF"/>
    <a:srgbClr val="FFFFCC"/>
    <a:srgbClr val="0033CC"/>
    <a:srgbClr val="008000"/>
    <a:srgbClr val="CCFFCC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09" autoAdjust="0"/>
    <p:restoredTop sz="99361" autoAdjust="0"/>
  </p:normalViewPr>
  <p:slideViewPr>
    <p:cSldViewPr>
      <p:cViewPr varScale="1">
        <p:scale>
          <a:sx n="86" d="100"/>
          <a:sy n="86" d="100"/>
        </p:scale>
        <p:origin x="1368" y="67"/>
      </p:cViewPr>
      <p:guideLst>
        <p:guide orient="horz" pos="2160"/>
        <p:guide pos="288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3115" y="-82"/>
      </p:cViewPr>
      <p:guideLst>
        <p:guide orient="horz" pos="3124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0" tIns="45985" rIns="91970" bIns="45985" numCol="1" anchor="t" anchorCtr="0" compatLnSpc="1">
            <a:prstTxWarp prst="textNoShape">
              <a:avLst/>
            </a:prstTxWarp>
          </a:bodyPr>
          <a:lstStyle>
            <a:lvl1pPr algn="l" defTabSz="919163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84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0" tIns="45985" rIns="91970" bIns="4598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0" tIns="45985" rIns="91970" bIns="45985" numCol="1" anchor="b" anchorCtr="0" compatLnSpc="1">
            <a:prstTxWarp prst="textNoShape">
              <a:avLst/>
            </a:prstTxWarp>
          </a:bodyPr>
          <a:lstStyle>
            <a:lvl1pPr algn="l" defTabSz="919163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21813"/>
            <a:ext cx="293846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70" tIns="45985" rIns="91970" bIns="4598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5F5C727-502A-46FB-BC99-FD6EED944D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908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4850" y="744538"/>
            <a:ext cx="537210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8B82011-2AB5-406C-A48D-CA7FA6A888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2920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BDE2A-202C-4B4A-BD95-1989C4B3EE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6AA3E-D781-40DA-BB47-1FA14E0BCE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49975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B6ACE-8525-4BF5-95BC-2646FE1410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u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2950" y="609600"/>
            <a:ext cx="84201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742950" y="1981200"/>
            <a:ext cx="41275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35550" y="1981200"/>
            <a:ext cx="41275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B9839B-8E76-492B-855C-AC72B480F3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26BB8-125F-41C9-B47B-24DA90B3A0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00CD2-D790-47AD-862F-F4200E8483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27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981200"/>
            <a:ext cx="4127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0FE1DC-3C98-482E-A330-F933419E60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DDB53-47CC-4707-B15E-4303E7456C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E067A-CAB2-4693-A2C6-8F4D677436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E9182-389F-4256-86EA-AA7E88FEF0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3D918-1460-405A-BFE3-AF575E0E68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DB5DF-8BBD-4166-B7A0-8B8831734D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FD3B0DE-FB0B-4C0E-AFB8-77B32D383B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>
    <p:cut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473280" y="6093296"/>
            <a:ext cx="2432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Рудаков Д.П.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76536" y="1700808"/>
            <a:ext cx="849694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Примерная рабочая программа основного общего образования по предмету «Основы безопасности жизнедеятельности»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-6665"/>
            <a:ext cx="9906000" cy="411329"/>
          </a:xfrm>
          <a:prstGeom prst="rect">
            <a:avLst/>
          </a:prstGeom>
          <a:gradFill flip="none" rotWithShape="1">
            <a:gsLst>
              <a:gs pos="0">
                <a:srgbClr val="3366FF">
                  <a:tint val="66000"/>
                  <a:satMod val="160000"/>
                </a:srgbClr>
              </a:gs>
              <a:gs pos="50000">
                <a:srgbClr val="3366FF">
                  <a:tint val="44500"/>
                  <a:satMod val="160000"/>
                </a:srgbClr>
              </a:gs>
              <a:gs pos="100000">
                <a:srgbClr val="3366FF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2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Овал 23"/>
          <p:cNvSpPr/>
          <p:nvPr/>
        </p:nvSpPr>
        <p:spPr>
          <a:xfrm>
            <a:off x="848544" y="1708066"/>
            <a:ext cx="8208912" cy="4529246"/>
          </a:xfrm>
          <a:prstGeom prst="ellipse">
            <a:avLst/>
          </a:prstGeom>
          <a:solidFill>
            <a:srgbClr val="CCFFFF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0" y="-6665"/>
            <a:ext cx="9906000" cy="411329"/>
          </a:xfrm>
          <a:prstGeom prst="rect">
            <a:avLst/>
          </a:prstGeom>
          <a:gradFill flip="none" rotWithShape="1">
            <a:gsLst>
              <a:gs pos="0">
                <a:srgbClr val="3366FF">
                  <a:tint val="66000"/>
                  <a:satMod val="160000"/>
                </a:srgbClr>
              </a:gs>
              <a:gs pos="50000">
                <a:srgbClr val="3366FF">
                  <a:tint val="44500"/>
                  <a:satMod val="160000"/>
                </a:srgbClr>
              </a:gs>
              <a:gs pos="100000">
                <a:srgbClr val="3366FF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20"/>
          </a:p>
        </p:txBody>
      </p:sp>
      <p:sp>
        <p:nvSpPr>
          <p:cNvPr id="7" name="Номер слайда 7"/>
          <p:cNvSpPr txBox="1">
            <a:spLocks/>
          </p:cNvSpPr>
          <p:nvPr/>
        </p:nvSpPr>
        <p:spPr bwMode="auto">
          <a:xfrm>
            <a:off x="7785794" y="6356176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C26BB8-125F-41C9-B47B-24DA90B3A092}" type="slidenum">
              <a:rPr kumimoji="0" lang="ru-RU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" pitchFamily="34" charset="0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0472" y="411371"/>
            <a:ext cx="9505056" cy="954107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ru-RU" sz="28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Некоторые дидактические единицы</a:t>
            </a:r>
          </a:p>
          <a:p>
            <a:r>
              <a:rPr lang="ru-RU" sz="28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учебного модуля № 5 «Безопасность в природной среде»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96358" y="1988840"/>
            <a:ext cx="3250429" cy="461665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4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Снежные лавины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301014" y="1990559"/>
            <a:ext cx="3250429" cy="461665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4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Землетрясения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06427" y="3735879"/>
            <a:ext cx="3250429" cy="461665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4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Сели, оползни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301014" y="3735878"/>
            <a:ext cx="3250429" cy="461665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4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Цунами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406427" y="4611747"/>
            <a:ext cx="3250429" cy="461665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4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Наводнения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301014" y="4611747"/>
            <a:ext cx="3250429" cy="461665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4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Смерчи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406427" y="5487615"/>
            <a:ext cx="3250429" cy="461665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4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Ураганы, бури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6311083" y="5487615"/>
            <a:ext cx="3250429" cy="461665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4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Грозы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96358" y="2854527"/>
            <a:ext cx="3250429" cy="461665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4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Камнепады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6301014" y="2854527"/>
            <a:ext cx="3250429" cy="461665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4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Извержения вулканов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567845" y="2655550"/>
            <a:ext cx="2770310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Человек</a:t>
            </a:r>
          </a:p>
          <a:p>
            <a:endParaRPr lang="ru-RU" sz="2800" b="1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ru-RU" sz="2800" b="1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ru-RU" sz="2800" b="1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ru-RU" sz="28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среда обитания</a:t>
            </a:r>
            <a:endParaRPr lang="ru-RU" sz="2800" dirty="0"/>
          </a:p>
        </p:txBody>
      </p:sp>
      <p:sp>
        <p:nvSpPr>
          <p:cNvPr id="3" name="Двойная стрелка вверх/вниз 2"/>
          <p:cNvSpPr/>
          <p:nvPr/>
        </p:nvSpPr>
        <p:spPr>
          <a:xfrm>
            <a:off x="4700404" y="3346845"/>
            <a:ext cx="468052" cy="875868"/>
          </a:xfrm>
          <a:prstGeom prst="up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916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hape 60"/>
          <p:cNvCxnSpPr>
            <a:stCxn id="20" idx="1"/>
            <a:endCxn id="12" idx="2"/>
          </p:cNvCxnSpPr>
          <p:nvPr/>
        </p:nvCxnSpPr>
        <p:spPr>
          <a:xfrm rot="10800000">
            <a:off x="4952998" y="3467339"/>
            <a:ext cx="1349577" cy="714887"/>
          </a:xfrm>
          <a:prstGeom prst="bentConnector2">
            <a:avLst/>
          </a:prstGeom>
          <a:ln w="12700">
            <a:solidFill>
              <a:srgbClr val="065E94"/>
            </a:solidFill>
            <a:prstDash val="lgDash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0" y="-6665"/>
            <a:ext cx="9906000" cy="411329"/>
          </a:xfrm>
          <a:prstGeom prst="rect">
            <a:avLst/>
          </a:prstGeom>
          <a:gradFill flip="none" rotWithShape="1">
            <a:gsLst>
              <a:gs pos="0">
                <a:srgbClr val="3366FF">
                  <a:tint val="66000"/>
                  <a:satMod val="160000"/>
                </a:srgbClr>
              </a:gs>
              <a:gs pos="50000">
                <a:srgbClr val="3366FF">
                  <a:tint val="44500"/>
                  <a:satMod val="160000"/>
                </a:srgbClr>
              </a:gs>
              <a:gs pos="100000">
                <a:srgbClr val="3366FF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20"/>
          </a:p>
        </p:txBody>
      </p:sp>
      <p:sp>
        <p:nvSpPr>
          <p:cNvPr id="7" name="Номер слайда 7"/>
          <p:cNvSpPr txBox="1">
            <a:spLocks/>
          </p:cNvSpPr>
          <p:nvPr/>
        </p:nvSpPr>
        <p:spPr bwMode="auto">
          <a:xfrm>
            <a:off x="7785794" y="6356176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C26BB8-125F-41C9-B47B-24DA90B3A092}" type="slidenum">
              <a:rPr kumimoji="0" lang="ru-RU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" pitchFamily="34" charset="0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12537" y="410210"/>
            <a:ext cx="8280920" cy="523220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ru-RU" sz="28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Модель развития чрезвычайной ситуации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2989229" y="1052736"/>
            <a:ext cx="3927536" cy="618091"/>
          </a:xfrm>
          <a:prstGeom prst="rect">
            <a:avLst/>
          </a:prstGeom>
          <a:noFill/>
          <a:ln w="12700">
            <a:solidFill>
              <a:srgbClr val="065E94"/>
            </a:solidFill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63301" tIns="31651" rIns="63301" bIns="31651"/>
          <a:lstStyle/>
          <a:p>
            <a:pPr algn="ctr"/>
            <a:endParaRPr lang="ru-RU" sz="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Повседневная ситуация</a:t>
            </a:r>
          </a:p>
        </p:txBody>
      </p:sp>
      <p:cxnSp>
        <p:nvCxnSpPr>
          <p:cNvPr id="11" name="Shape 60"/>
          <p:cNvCxnSpPr>
            <a:stCxn id="15" idx="3"/>
          </p:cNvCxnSpPr>
          <p:nvPr/>
        </p:nvCxnSpPr>
        <p:spPr>
          <a:xfrm>
            <a:off x="3531418" y="2153870"/>
            <a:ext cx="557486" cy="695377"/>
          </a:xfrm>
          <a:prstGeom prst="bentConnector2">
            <a:avLst/>
          </a:prstGeom>
          <a:ln w="12700">
            <a:solidFill>
              <a:srgbClr val="065E94"/>
            </a:solidFill>
            <a:prstDash val="lgDash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2989229" y="2849247"/>
            <a:ext cx="3927536" cy="618091"/>
          </a:xfrm>
          <a:prstGeom prst="rect">
            <a:avLst/>
          </a:prstGeom>
          <a:noFill/>
          <a:ln w="12700">
            <a:solidFill>
              <a:srgbClr val="065E94"/>
            </a:solidFill>
            <a:prstDash val="lgDash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63301" tIns="31651" rIns="63301" bIns="31651"/>
          <a:lstStyle/>
          <a:p>
            <a:pPr algn="ctr"/>
            <a:endParaRPr lang="ru-RU" sz="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Потенциальная опасность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989229" y="4967966"/>
            <a:ext cx="3927536" cy="618091"/>
          </a:xfrm>
          <a:prstGeom prst="rect">
            <a:avLst/>
          </a:prstGeom>
          <a:noFill/>
          <a:ln w="12700">
            <a:solidFill>
              <a:srgbClr val="065E94"/>
            </a:solidFill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63301" tIns="31651" rIns="63301" bIns="31651"/>
          <a:lstStyle/>
          <a:p>
            <a:pPr algn="ctr"/>
            <a:endParaRPr lang="ru-RU" sz="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Экстремальная ситуация</a:t>
            </a: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2989229" y="6062750"/>
            <a:ext cx="3927536" cy="618091"/>
          </a:xfrm>
          <a:prstGeom prst="rect">
            <a:avLst/>
          </a:prstGeom>
          <a:noFill/>
          <a:ln w="12700">
            <a:solidFill>
              <a:srgbClr val="065E94"/>
            </a:solidFill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63301" tIns="31651" rIns="63301" bIns="31651"/>
          <a:lstStyle/>
          <a:p>
            <a:pPr algn="ctr"/>
            <a:endParaRPr lang="ru-RU" sz="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Чрезвычайная ситуация</a:t>
            </a: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776536" y="1844824"/>
            <a:ext cx="2754882" cy="618091"/>
          </a:xfrm>
          <a:prstGeom prst="rect">
            <a:avLst/>
          </a:prstGeom>
          <a:noFill/>
          <a:ln w="12700">
            <a:solidFill>
              <a:srgbClr val="065E94"/>
            </a:solidFill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63301" tIns="31651" rIns="63301" bIns="31651"/>
          <a:lstStyle/>
          <a:p>
            <a:pPr algn="ctr"/>
            <a:endParaRPr lang="ru-RU" sz="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800" dirty="0"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Внешние факторы</a:t>
            </a:r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6302574" y="1844824"/>
            <a:ext cx="2754882" cy="618091"/>
          </a:xfrm>
          <a:prstGeom prst="rect">
            <a:avLst/>
          </a:prstGeom>
          <a:noFill/>
          <a:ln w="12700">
            <a:solidFill>
              <a:srgbClr val="065E94"/>
            </a:solidFill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63301" tIns="31651" rIns="63301" bIns="31651"/>
          <a:lstStyle/>
          <a:p>
            <a:pPr algn="ctr"/>
            <a:endParaRPr lang="ru-RU" sz="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Внутренние факторы</a:t>
            </a:r>
          </a:p>
        </p:txBody>
      </p:sp>
      <p:cxnSp>
        <p:nvCxnSpPr>
          <p:cNvPr id="17" name="Прямая со стрелкой 16"/>
          <p:cNvCxnSpPr>
            <a:stCxn id="10" idx="2"/>
            <a:endCxn id="12" idx="0"/>
          </p:cNvCxnSpPr>
          <p:nvPr/>
        </p:nvCxnSpPr>
        <p:spPr>
          <a:xfrm>
            <a:off x="4952997" y="1670827"/>
            <a:ext cx="0" cy="1178420"/>
          </a:xfrm>
          <a:prstGeom prst="straightConnector1">
            <a:avLst/>
          </a:prstGeom>
          <a:ln w="12700">
            <a:solidFill>
              <a:srgbClr val="065E94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hape 60"/>
          <p:cNvCxnSpPr>
            <a:stCxn id="16" idx="1"/>
          </p:cNvCxnSpPr>
          <p:nvPr/>
        </p:nvCxnSpPr>
        <p:spPr>
          <a:xfrm rot="10800000" flipV="1">
            <a:off x="5817096" y="2153869"/>
            <a:ext cx="485478" cy="695377"/>
          </a:xfrm>
          <a:prstGeom prst="bentConnector2">
            <a:avLst/>
          </a:prstGeom>
          <a:ln w="12700">
            <a:solidFill>
              <a:srgbClr val="065E94"/>
            </a:solidFill>
            <a:prstDash val="lgDash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776536" y="3767345"/>
            <a:ext cx="2754882" cy="797806"/>
          </a:xfrm>
          <a:prstGeom prst="rect">
            <a:avLst/>
          </a:prstGeom>
          <a:noFill/>
          <a:ln w="12700">
            <a:solidFill>
              <a:srgbClr val="065E94"/>
            </a:solidFill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63301" tIns="31651" rIns="63301" bIns="31651"/>
          <a:lstStyle/>
          <a:p>
            <a:pPr algn="ctr"/>
            <a:endParaRPr lang="ru-RU" sz="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800" dirty="0"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Комфортные (допустимые) условия</a:t>
            </a: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6302574" y="3783322"/>
            <a:ext cx="2754882" cy="797806"/>
          </a:xfrm>
          <a:prstGeom prst="rect">
            <a:avLst/>
          </a:prstGeom>
          <a:solidFill>
            <a:schemeClr val="bg1"/>
          </a:solidFill>
          <a:ln w="12700">
            <a:solidFill>
              <a:srgbClr val="065E94"/>
            </a:solidFill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63301" tIns="31651" rIns="63301" bIns="31651"/>
          <a:lstStyle/>
          <a:p>
            <a:pPr algn="ctr"/>
            <a:endParaRPr lang="ru-RU" sz="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Ситуация реальной опасности</a:t>
            </a:r>
          </a:p>
        </p:txBody>
      </p:sp>
      <p:cxnSp>
        <p:nvCxnSpPr>
          <p:cNvPr id="21" name="Shape 60"/>
          <p:cNvCxnSpPr>
            <a:stCxn id="12" idx="1"/>
            <a:endCxn id="19" idx="0"/>
          </p:cNvCxnSpPr>
          <p:nvPr/>
        </p:nvCxnSpPr>
        <p:spPr>
          <a:xfrm rot="10800000" flipV="1">
            <a:off x="2153977" y="3158293"/>
            <a:ext cx="835252" cy="609052"/>
          </a:xfrm>
          <a:prstGeom prst="bentConnector2">
            <a:avLst/>
          </a:prstGeom>
          <a:ln w="12700">
            <a:solidFill>
              <a:srgbClr val="065E94"/>
            </a:solidFill>
            <a:prstDash val="lgDash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hape 60"/>
          <p:cNvCxnSpPr>
            <a:stCxn id="12" idx="3"/>
            <a:endCxn id="20" idx="0"/>
          </p:cNvCxnSpPr>
          <p:nvPr/>
        </p:nvCxnSpPr>
        <p:spPr>
          <a:xfrm>
            <a:off x="6916765" y="3158293"/>
            <a:ext cx="763250" cy="625029"/>
          </a:xfrm>
          <a:prstGeom prst="bentConnector2">
            <a:avLst/>
          </a:prstGeom>
          <a:ln w="12700">
            <a:solidFill>
              <a:srgbClr val="065E94"/>
            </a:solidFill>
            <a:prstDash val="lgDash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13" idx="2"/>
            <a:endCxn id="14" idx="0"/>
          </p:cNvCxnSpPr>
          <p:nvPr/>
        </p:nvCxnSpPr>
        <p:spPr>
          <a:xfrm>
            <a:off x="4952997" y="5586057"/>
            <a:ext cx="0" cy="476693"/>
          </a:xfrm>
          <a:prstGeom prst="straightConnector1">
            <a:avLst/>
          </a:prstGeom>
          <a:ln w="12700">
            <a:solidFill>
              <a:srgbClr val="065E94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Овал 25"/>
          <p:cNvSpPr/>
          <p:nvPr/>
        </p:nvSpPr>
        <p:spPr>
          <a:xfrm>
            <a:off x="6024023" y="3542837"/>
            <a:ext cx="557102" cy="557102"/>
          </a:xfrm>
          <a:prstGeom prst="ellipse">
            <a:avLst/>
          </a:prstGeom>
          <a:solidFill>
            <a:srgbClr val="FFFF00"/>
          </a:solidFill>
          <a:ln w="12700">
            <a:noFill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31651" rIns="0" bIns="31651"/>
          <a:lstStyle/>
          <a:p>
            <a:r>
              <a:rPr lang="ru-RU" sz="20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1б</a:t>
            </a:r>
          </a:p>
        </p:txBody>
      </p:sp>
      <p:sp>
        <p:nvSpPr>
          <p:cNvPr id="27" name="Овал 26"/>
          <p:cNvSpPr/>
          <p:nvPr/>
        </p:nvSpPr>
        <p:spPr>
          <a:xfrm>
            <a:off x="499465" y="3542837"/>
            <a:ext cx="557102" cy="557102"/>
          </a:xfrm>
          <a:prstGeom prst="ellipse">
            <a:avLst/>
          </a:prstGeom>
          <a:solidFill>
            <a:srgbClr val="FFFF00"/>
          </a:solidFill>
          <a:ln w="12700">
            <a:noFill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31651" rIns="0" bIns="31651"/>
          <a:lstStyle/>
          <a:p>
            <a:r>
              <a:rPr lang="ru-RU" sz="20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1а</a:t>
            </a:r>
          </a:p>
        </p:txBody>
      </p:sp>
      <p:sp>
        <p:nvSpPr>
          <p:cNvPr id="28" name="Овал 27"/>
          <p:cNvSpPr/>
          <p:nvPr/>
        </p:nvSpPr>
        <p:spPr>
          <a:xfrm>
            <a:off x="2751622" y="2558088"/>
            <a:ext cx="557102" cy="557102"/>
          </a:xfrm>
          <a:prstGeom prst="ellipse">
            <a:avLst/>
          </a:prstGeom>
          <a:solidFill>
            <a:srgbClr val="FFFF00"/>
          </a:solidFill>
          <a:ln w="12700">
            <a:noFill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31651" rIns="0" bIns="31651"/>
          <a:lstStyle/>
          <a:p>
            <a:r>
              <a:rPr lang="ru-RU" sz="20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9" name="Овал 28"/>
          <p:cNvSpPr/>
          <p:nvPr/>
        </p:nvSpPr>
        <p:spPr>
          <a:xfrm>
            <a:off x="2751622" y="4630939"/>
            <a:ext cx="557102" cy="557102"/>
          </a:xfrm>
          <a:prstGeom prst="ellipse">
            <a:avLst/>
          </a:prstGeom>
          <a:solidFill>
            <a:srgbClr val="FFFF00"/>
          </a:solidFill>
          <a:ln w="12700">
            <a:noFill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31651" rIns="0" bIns="31651"/>
          <a:lstStyle/>
          <a:p>
            <a:r>
              <a:rPr lang="ru-RU" sz="20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0" name="Овал 29"/>
          <p:cNvSpPr/>
          <p:nvPr/>
        </p:nvSpPr>
        <p:spPr>
          <a:xfrm>
            <a:off x="2751622" y="5841048"/>
            <a:ext cx="557102" cy="557102"/>
          </a:xfrm>
          <a:prstGeom prst="ellipse">
            <a:avLst/>
          </a:prstGeom>
          <a:solidFill>
            <a:srgbClr val="FFFF00"/>
          </a:solidFill>
          <a:ln w="12700">
            <a:noFill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0" tIns="31651" rIns="0" bIns="31651"/>
          <a:lstStyle/>
          <a:p>
            <a:r>
              <a:rPr lang="ru-RU" sz="20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3</a:t>
            </a:r>
          </a:p>
        </p:txBody>
      </p:sp>
      <p:cxnSp>
        <p:nvCxnSpPr>
          <p:cNvPr id="24" name="Shape 60"/>
          <p:cNvCxnSpPr>
            <a:stCxn id="13" idx="0"/>
          </p:cNvCxnSpPr>
          <p:nvPr/>
        </p:nvCxnSpPr>
        <p:spPr>
          <a:xfrm rot="5400000" flipH="1" flipV="1">
            <a:off x="5355158" y="4020551"/>
            <a:ext cx="545254" cy="1349576"/>
          </a:xfrm>
          <a:prstGeom prst="bentConnector2">
            <a:avLst/>
          </a:prstGeom>
          <a:ln w="12700">
            <a:solidFill>
              <a:srgbClr val="065E94"/>
            </a:solidFill>
            <a:prstDash val="lgDash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9493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568624" y="2001034"/>
            <a:ext cx="6768752" cy="707886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endParaRPr lang="ru-RU" sz="800" b="1" dirty="0">
              <a:ln>
                <a:solidFill>
                  <a:srgbClr val="065E94"/>
                </a:solidFill>
              </a:ln>
              <a:solidFill>
                <a:srgbClr val="065E94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ru-RU" sz="2400" b="1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Тематическое планирование</a:t>
            </a:r>
          </a:p>
          <a:p>
            <a:endParaRPr lang="ru-RU" sz="800" b="1" dirty="0">
              <a:ln>
                <a:solidFill>
                  <a:srgbClr val="065E94"/>
                </a:solidFill>
              </a:ln>
              <a:solidFill>
                <a:srgbClr val="065E94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-6665"/>
            <a:ext cx="9906000" cy="411329"/>
          </a:xfrm>
          <a:prstGeom prst="rect">
            <a:avLst/>
          </a:prstGeom>
          <a:gradFill flip="none" rotWithShape="1">
            <a:gsLst>
              <a:gs pos="0">
                <a:srgbClr val="3366FF">
                  <a:tint val="66000"/>
                  <a:satMod val="160000"/>
                </a:srgbClr>
              </a:gs>
              <a:gs pos="50000">
                <a:srgbClr val="3366FF">
                  <a:tint val="44500"/>
                  <a:satMod val="160000"/>
                </a:srgbClr>
              </a:gs>
              <a:gs pos="100000">
                <a:srgbClr val="3366FF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20"/>
          </a:p>
        </p:txBody>
      </p:sp>
      <p:sp>
        <p:nvSpPr>
          <p:cNvPr id="17" name="Прямоугольник 16"/>
          <p:cNvSpPr/>
          <p:nvPr/>
        </p:nvSpPr>
        <p:spPr>
          <a:xfrm>
            <a:off x="200472" y="3284984"/>
            <a:ext cx="2664296" cy="830997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4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Примерные темы уроков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810254" y="5274125"/>
            <a:ext cx="8280920" cy="1200329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l"/>
            <a:r>
              <a:rPr lang="ru-RU" sz="24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Тема и примерное содержание → учебные вопросы урока</a:t>
            </a:r>
          </a:p>
          <a:p>
            <a:pPr algn="l"/>
            <a:r>
              <a:rPr lang="ru-RU" sz="24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Тип и место урока, его цели и возможные этапы</a:t>
            </a:r>
          </a:p>
          <a:p>
            <a:pPr algn="l"/>
            <a:r>
              <a:rPr lang="ru-RU" sz="24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Примерные варианты заданий и формы проведения урока</a:t>
            </a:r>
          </a:p>
        </p:txBody>
      </p:sp>
      <p:cxnSp>
        <p:nvCxnSpPr>
          <p:cNvPr id="32" name="Прямая со стрелкой 31"/>
          <p:cNvCxnSpPr>
            <a:stCxn id="21" idx="2"/>
            <a:endCxn id="11" idx="0"/>
          </p:cNvCxnSpPr>
          <p:nvPr/>
        </p:nvCxnSpPr>
        <p:spPr>
          <a:xfrm>
            <a:off x="4950714" y="1473171"/>
            <a:ext cx="2286" cy="527863"/>
          </a:xfrm>
          <a:prstGeom prst="straightConnector1">
            <a:avLst/>
          </a:prstGeom>
          <a:ln w="19050">
            <a:solidFill>
              <a:srgbClr val="065E94"/>
            </a:solidFill>
            <a:prstDash val="solid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Стрелка вниз 65"/>
          <p:cNvSpPr/>
          <p:nvPr/>
        </p:nvSpPr>
        <p:spPr>
          <a:xfrm>
            <a:off x="4664967" y="4594084"/>
            <a:ext cx="576065" cy="576063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785794" y="6356176"/>
            <a:ext cx="2063750" cy="457200"/>
          </a:xfrm>
        </p:spPr>
        <p:txBody>
          <a:bodyPr/>
          <a:lstStyle/>
          <a:p>
            <a:pPr>
              <a:defRPr/>
            </a:pPr>
            <a:fld id="{A1C26BB8-125F-41C9-B47B-24DA90B3A092}" type="slidenum">
              <a:rPr lang="ru-RU" sz="1600" b="1" smtClean="0"/>
              <a:pPr>
                <a:defRPr/>
              </a:pPr>
              <a:t>12</a:t>
            </a:fld>
            <a:endParaRPr lang="ru-RU" sz="1600" b="1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566338" y="765285"/>
            <a:ext cx="6768752" cy="707886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endParaRPr lang="ru-RU" sz="800" dirty="0">
              <a:ln>
                <a:solidFill>
                  <a:srgbClr val="065E94"/>
                </a:solidFill>
              </a:ln>
              <a:solidFill>
                <a:srgbClr val="065E94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ru-RU" sz="24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Примерная рабочая программа ООО по ОБЖ</a:t>
            </a:r>
          </a:p>
          <a:p>
            <a:endParaRPr lang="ru-RU" sz="800" dirty="0">
              <a:ln>
                <a:solidFill>
                  <a:srgbClr val="065E94"/>
                </a:solidFill>
              </a:ln>
              <a:solidFill>
                <a:srgbClr val="065E94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222522" y="3284984"/>
            <a:ext cx="3456384" cy="1200329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4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Содержание уроков</a:t>
            </a:r>
          </a:p>
          <a:p>
            <a:r>
              <a:rPr lang="ru-RU" sz="24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(дидактические единицы)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7036660" y="3284984"/>
            <a:ext cx="2664296" cy="830997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4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Основные виды деятельности</a:t>
            </a:r>
          </a:p>
        </p:txBody>
      </p:sp>
      <p:cxnSp>
        <p:nvCxnSpPr>
          <p:cNvPr id="35" name="Соединительная линия уступом 34"/>
          <p:cNvCxnSpPr>
            <a:stCxn id="11" idx="2"/>
            <a:endCxn id="17" idx="0"/>
          </p:cNvCxnSpPr>
          <p:nvPr/>
        </p:nvCxnSpPr>
        <p:spPr>
          <a:xfrm rot="5400000">
            <a:off x="2954778" y="1286762"/>
            <a:ext cx="576064" cy="3420380"/>
          </a:xfrm>
          <a:prstGeom prst="bentConnector3">
            <a:avLst>
              <a:gd name="adj1" fmla="val 50000"/>
            </a:avLst>
          </a:prstGeom>
          <a:ln w="19050">
            <a:solidFill>
              <a:srgbClr val="065E94"/>
            </a:solidFill>
            <a:prstDash val="solid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Соединительная линия уступом 35"/>
          <p:cNvCxnSpPr>
            <a:stCxn id="11" idx="2"/>
            <a:endCxn id="33" idx="0"/>
          </p:cNvCxnSpPr>
          <p:nvPr/>
        </p:nvCxnSpPr>
        <p:spPr>
          <a:xfrm rot="16200000" flipH="1">
            <a:off x="6372872" y="1289048"/>
            <a:ext cx="576064" cy="3415808"/>
          </a:xfrm>
          <a:prstGeom prst="bentConnector3">
            <a:avLst>
              <a:gd name="adj1" fmla="val 50000"/>
            </a:avLst>
          </a:prstGeom>
          <a:ln w="19050">
            <a:solidFill>
              <a:srgbClr val="065E94"/>
            </a:solidFill>
            <a:prstDash val="solid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11" idx="2"/>
            <a:endCxn id="31" idx="0"/>
          </p:cNvCxnSpPr>
          <p:nvPr/>
        </p:nvCxnSpPr>
        <p:spPr>
          <a:xfrm flipH="1">
            <a:off x="4950714" y="2708920"/>
            <a:ext cx="2286" cy="576064"/>
          </a:xfrm>
          <a:prstGeom prst="straightConnector1">
            <a:avLst/>
          </a:prstGeom>
          <a:ln w="19050">
            <a:solidFill>
              <a:srgbClr val="065E94"/>
            </a:solidFill>
            <a:prstDash val="solid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473280" y="6093296"/>
            <a:ext cx="2432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Рудаков Д.П.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76536" y="1700808"/>
            <a:ext cx="849694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Примерная рабочая программа основного общего образования по предмету «Основы безопасности жизнедеятельности»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-6665"/>
            <a:ext cx="9906000" cy="411329"/>
          </a:xfrm>
          <a:prstGeom prst="rect">
            <a:avLst/>
          </a:prstGeom>
          <a:gradFill flip="none" rotWithShape="1">
            <a:gsLst>
              <a:gs pos="0">
                <a:srgbClr val="3366FF">
                  <a:tint val="66000"/>
                  <a:satMod val="160000"/>
                </a:srgbClr>
              </a:gs>
              <a:gs pos="50000">
                <a:srgbClr val="3366FF">
                  <a:tint val="44500"/>
                  <a:satMod val="160000"/>
                </a:srgbClr>
              </a:gs>
              <a:gs pos="100000">
                <a:srgbClr val="3366FF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2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Прямая соединительная линия 37"/>
          <p:cNvCxnSpPr/>
          <p:nvPr/>
        </p:nvCxnSpPr>
        <p:spPr>
          <a:xfrm>
            <a:off x="4311023" y="1052736"/>
            <a:ext cx="3888432" cy="0"/>
          </a:xfrm>
          <a:prstGeom prst="line">
            <a:avLst/>
          </a:prstGeom>
          <a:ln w="19050">
            <a:solidFill>
              <a:srgbClr val="065E94"/>
            </a:solidFill>
            <a:prstDash val="lgDash"/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0" y="-6665"/>
            <a:ext cx="9906000" cy="411329"/>
          </a:xfrm>
          <a:prstGeom prst="rect">
            <a:avLst/>
          </a:prstGeom>
          <a:gradFill flip="none" rotWithShape="1">
            <a:gsLst>
              <a:gs pos="0">
                <a:srgbClr val="3366FF">
                  <a:tint val="66000"/>
                  <a:satMod val="160000"/>
                </a:srgbClr>
              </a:gs>
              <a:gs pos="50000">
                <a:srgbClr val="3366FF">
                  <a:tint val="44500"/>
                  <a:satMod val="160000"/>
                </a:srgbClr>
              </a:gs>
              <a:gs pos="100000">
                <a:srgbClr val="3366FF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2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785794" y="6356176"/>
            <a:ext cx="2063750" cy="457200"/>
          </a:xfrm>
        </p:spPr>
        <p:txBody>
          <a:bodyPr/>
          <a:lstStyle/>
          <a:p>
            <a:pPr>
              <a:defRPr/>
            </a:pPr>
            <a:fld id="{A1C26BB8-125F-41C9-B47B-24DA90B3A092}" type="slidenum">
              <a:rPr lang="ru-RU" sz="1600" b="1" smtClean="0"/>
              <a:pPr>
                <a:defRPr/>
              </a:pPr>
              <a:t>2</a:t>
            </a:fld>
            <a:endParaRPr lang="ru-RU" sz="16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38658" y="3618731"/>
            <a:ext cx="3963480" cy="707886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0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Рабочая программа</a:t>
            </a:r>
          </a:p>
          <a:p>
            <a:r>
              <a:rPr lang="ru-RU" sz="20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учебного предмета ОБЖ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097016" y="2652788"/>
            <a:ext cx="4464496" cy="1015663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0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Примерная рабочая программа</a:t>
            </a:r>
          </a:p>
          <a:p>
            <a:r>
              <a:rPr lang="ru-RU" sz="20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ООО по предмету ОБЖ (</a:t>
            </a:r>
            <a:r>
              <a:rPr lang="en-US" sz="20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https://edsoo.ru/</a:t>
            </a:r>
            <a:r>
              <a:rPr lang="ru-RU" sz="20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45926" y="5032308"/>
            <a:ext cx="3963480" cy="1323439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l"/>
            <a:r>
              <a:rPr lang="ru-RU" sz="20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Содержание предмета ОБЖ</a:t>
            </a:r>
          </a:p>
          <a:p>
            <a:pPr algn="l"/>
            <a:r>
              <a:rPr lang="ru-RU" sz="20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Планируемые результаты</a:t>
            </a:r>
          </a:p>
          <a:p>
            <a:pPr algn="l"/>
            <a:r>
              <a:rPr lang="ru-RU" sz="20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Тематическое планирование</a:t>
            </a:r>
          </a:p>
          <a:p>
            <a:pPr algn="l"/>
            <a:r>
              <a:rPr lang="ru-RU" sz="20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(основные виды деятельности )</a:t>
            </a:r>
          </a:p>
        </p:txBody>
      </p:sp>
      <p:cxnSp>
        <p:nvCxnSpPr>
          <p:cNvPr id="15" name="Прямая со стрелкой 14"/>
          <p:cNvCxnSpPr>
            <a:stCxn id="20" idx="2"/>
            <a:endCxn id="6" idx="0"/>
          </p:cNvCxnSpPr>
          <p:nvPr/>
        </p:nvCxnSpPr>
        <p:spPr>
          <a:xfrm>
            <a:off x="2320398" y="2731005"/>
            <a:ext cx="0" cy="887726"/>
          </a:xfrm>
          <a:prstGeom prst="straightConnector1">
            <a:avLst/>
          </a:prstGeom>
          <a:ln w="19050">
            <a:solidFill>
              <a:srgbClr val="065E94"/>
            </a:solidFill>
            <a:prstDash val="solid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Стрелка вниз 15"/>
          <p:cNvSpPr/>
          <p:nvPr/>
        </p:nvSpPr>
        <p:spPr>
          <a:xfrm>
            <a:off x="2079948" y="4409552"/>
            <a:ext cx="495436" cy="539820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128464" y="3350389"/>
            <a:ext cx="588254" cy="54300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9" name="Овал 18"/>
          <p:cNvSpPr/>
          <p:nvPr/>
        </p:nvSpPr>
        <p:spPr>
          <a:xfrm>
            <a:off x="4802889" y="2377062"/>
            <a:ext cx="588254" cy="543004"/>
          </a:xfrm>
          <a:prstGeom prst="ellipse">
            <a:avLst/>
          </a:prstGeom>
          <a:solidFill>
            <a:srgbClr val="FFCCFF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38658" y="2023119"/>
            <a:ext cx="3963480" cy="707886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ФГОС ООО</a:t>
            </a:r>
          </a:p>
          <a:p>
            <a:pPr algn="ctr"/>
            <a:r>
              <a:rPr lang="ru-RU" sz="20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(требования к результатам)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41448" y="851516"/>
            <a:ext cx="3963480" cy="400110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0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ФЗ «Об образовании в РФ»</a:t>
            </a:r>
          </a:p>
        </p:txBody>
      </p:sp>
      <p:cxnSp>
        <p:nvCxnSpPr>
          <p:cNvPr id="23" name="Прямая со стрелкой 22"/>
          <p:cNvCxnSpPr>
            <a:stCxn id="22" idx="2"/>
            <a:endCxn id="20" idx="0"/>
          </p:cNvCxnSpPr>
          <p:nvPr/>
        </p:nvCxnSpPr>
        <p:spPr>
          <a:xfrm flipH="1">
            <a:off x="2320398" y="1251626"/>
            <a:ext cx="2790" cy="771493"/>
          </a:xfrm>
          <a:prstGeom prst="straightConnector1">
            <a:avLst/>
          </a:prstGeom>
          <a:ln w="19050">
            <a:solidFill>
              <a:srgbClr val="065E94"/>
            </a:solidFill>
            <a:prstDash val="solid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Овал 24"/>
          <p:cNvSpPr/>
          <p:nvPr/>
        </p:nvSpPr>
        <p:spPr>
          <a:xfrm>
            <a:off x="128464" y="575350"/>
            <a:ext cx="588254" cy="54300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8" name="Овал 17"/>
          <p:cNvSpPr/>
          <p:nvPr/>
        </p:nvSpPr>
        <p:spPr>
          <a:xfrm>
            <a:off x="128464" y="1745007"/>
            <a:ext cx="588254" cy="54300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flipH="1">
            <a:off x="8193360" y="1052736"/>
            <a:ext cx="6095" cy="1584176"/>
          </a:xfrm>
          <a:prstGeom prst="line">
            <a:avLst/>
          </a:prstGeom>
          <a:ln w="19050">
            <a:solidFill>
              <a:srgbClr val="065E94"/>
            </a:solidFill>
            <a:prstDash val="lgDash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>
            <a:off x="6435259" y="2284985"/>
            <a:ext cx="1" cy="351927"/>
          </a:xfrm>
          <a:prstGeom prst="line">
            <a:avLst/>
          </a:prstGeom>
          <a:ln w="19050">
            <a:solidFill>
              <a:srgbClr val="065E94"/>
            </a:solidFill>
            <a:prstDash val="lgDash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4347027" y="2284985"/>
            <a:ext cx="2088232" cy="0"/>
          </a:xfrm>
          <a:prstGeom prst="line">
            <a:avLst/>
          </a:prstGeom>
          <a:ln w="19050">
            <a:solidFill>
              <a:srgbClr val="065E94"/>
            </a:solidFill>
            <a:prstDash val="lgDash"/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4311023" y="3971426"/>
            <a:ext cx="2124236" cy="12617"/>
          </a:xfrm>
          <a:prstGeom prst="line">
            <a:avLst/>
          </a:prstGeom>
          <a:ln w="19050">
            <a:solidFill>
              <a:srgbClr val="065E94"/>
            </a:solidFill>
            <a:prstDash val="lgDash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6435259" y="3668451"/>
            <a:ext cx="0" cy="304223"/>
          </a:xfrm>
          <a:prstGeom prst="line">
            <a:avLst/>
          </a:prstGeom>
          <a:ln w="19050">
            <a:solidFill>
              <a:srgbClr val="065E94"/>
            </a:solidFill>
            <a:prstDash val="lgDash"/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8193360" y="3679820"/>
            <a:ext cx="0" cy="2111796"/>
          </a:xfrm>
          <a:prstGeom prst="line">
            <a:avLst/>
          </a:prstGeom>
          <a:ln w="19050">
            <a:solidFill>
              <a:srgbClr val="065E94"/>
            </a:solidFill>
            <a:prstDash val="lgDash"/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>
            <a:off x="4311023" y="5801723"/>
            <a:ext cx="3891222" cy="0"/>
          </a:xfrm>
          <a:prstGeom prst="line">
            <a:avLst/>
          </a:prstGeom>
          <a:ln w="19050">
            <a:solidFill>
              <a:srgbClr val="065E94"/>
            </a:solidFill>
            <a:prstDash val="lgDash"/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-6665"/>
            <a:ext cx="9906000" cy="411329"/>
          </a:xfrm>
          <a:prstGeom prst="rect">
            <a:avLst/>
          </a:prstGeom>
          <a:gradFill flip="none" rotWithShape="1">
            <a:gsLst>
              <a:gs pos="0">
                <a:srgbClr val="3366FF">
                  <a:tint val="66000"/>
                  <a:satMod val="160000"/>
                </a:srgbClr>
              </a:gs>
              <a:gs pos="50000">
                <a:srgbClr val="3366FF">
                  <a:tint val="44500"/>
                  <a:satMod val="160000"/>
                </a:srgbClr>
              </a:gs>
              <a:gs pos="100000">
                <a:srgbClr val="3366FF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20"/>
          </a:p>
        </p:txBody>
      </p:sp>
      <p:sp>
        <p:nvSpPr>
          <p:cNvPr id="17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785794" y="6356176"/>
            <a:ext cx="2063750" cy="457200"/>
          </a:xfrm>
        </p:spPr>
        <p:txBody>
          <a:bodyPr/>
          <a:lstStyle/>
          <a:p>
            <a:pPr>
              <a:defRPr/>
            </a:pPr>
            <a:fld id="{A1C26BB8-125F-41C9-B47B-24DA90B3A092}" type="slidenum">
              <a:rPr lang="ru-RU" sz="1600" b="1" smtClean="0"/>
              <a:pPr>
                <a:defRPr/>
              </a:pPr>
              <a:t>3</a:t>
            </a:fld>
            <a:endParaRPr lang="ru-RU" sz="1600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08483" y="404664"/>
            <a:ext cx="9289032" cy="954107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Этапы</a:t>
            </a:r>
          </a:p>
          <a:p>
            <a:pPr algn="ctr"/>
            <a:r>
              <a:rPr lang="ru-RU" sz="28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разработки примерной рабочей программы ООО по ОБЖ </a:t>
            </a:r>
            <a:endParaRPr lang="ru-RU" b="1" dirty="0">
              <a:ln>
                <a:solidFill>
                  <a:srgbClr val="065E94"/>
                </a:solidFill>
              </a:ln>
              <a:solidFill>
                <a:srgbClr val="065E94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612847"/>
              </p:ext>
            </p:extLst>
          </p:nvPr>
        </p:nvGraphicFramePr>
        <p:xfrm>
          <a:off x="308483" y="1844824"/>
          <a:ext cx="9289033" cy="4023360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2943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64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200" dirty="0">
                          <a:ln>
                            <a:solidFill>
                              <a:srgbClr val="065E94"/>
                            </a:solidFill>
                          </a:ln>
                          <a:solidFill>
                            <a:srgbClr val="065E9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Этап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b="0" kern="1200" dirty="0">
                          <a:ln>
                            <a:solidFill>
                              <a:srgbClr val="065E94"/>
                            </a:solidFill>
                          </a:ln>
                          <a:solidFill>
                            <a:srgbClr val="065E9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Сбор</a:t>
                      </a:r>
                      <a:r>
                        <a:rPr lang="ru-RU" sz="2000" b="0" kern="1200" baseline="0" dirty="0">
                          <a:ln>
                            <a:solidFill>
                              <a:srgbClr val="065E94"/>
                            </a:solidFill>
                          </a:ln>
                          <a:solidFill>
                            <a:srgbClr val="065E9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 </a:t>
                      </a:r>
                      <a:r>
                        <a:rPr lang="ru-RU" sz="2000" b="0" kern="1200" dirty="0">
                          <a:ln>
                            <a:solidFill>
                              <a:srgbClr val="065E94"/>
                            </a:solidFill>
                          </a:ln>
                          <a:solidFill>
                            <a:srgbClr val="065E9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и</a:t>
                      </a:r>
                      <a:r>
                        <a:rPr lang="ru-RU" sz="2000" b="0" kern="1200" baseline="0" dirty="0">
                          <a:ln>
                            <a:solidFill>
                              <a:srgbClr val="065E94"/>
                            </a:solidFill>
                          </a:ln>
                          <a:solidFill>
                            <a:srgbClr val="065E9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 </a:t>
                      </a:r>
                      <a:r>
                        <a:rPr lang="ru-RU" sz="2000" b="0" kern="1200" dirty="0">
                          <a:ln>
                            <a:solidFill>
                              <a:srgbClr val="065E94"/>
                            </a:solidFill>
                          </a:ln>
                          <a:solidFill>
                            <a:srgbClr val="065E9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обобщение</a:t>
                      </a:r>
                      <a:r>
                        <a:rPr lang="ru-RU" sz="2000" b="0" kern="1200" baseline="0" dirty="0">
                          <a:ln>
                            <a:solidFill>
                              <a:srgbClr val="065E94"/>
                            </a:solidFill>
                          </a:ln>
                          <a:solidFill>
                            <a:srgbClr val="065E9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 </a:t>
                      </a:r>
                      <a:r>
                        <a:rPr lang="ru-RU" sz="2000" b="0" kern="1200" dirty="0">
                          <a:ln>
                            <a:solidFill>
                              <a:srgbClr val="065E94"/>
                            </a:solidFill>
                          </a:ln>
                          <a:solidFill>
                            <a:srgbClr val="065E9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информации,</a:t>
                      </a:r>
                      <a:r>
                        <a:rPr lang="ru-RU" sz="2000" b="0" kern="1200" baseline="0" dirty="0">
                          <a:ln>
                            <a:solidFill>
                              <a:srgbClr val="065E94"/>
                            </a:solidFill>
                          </a:ln>
                          <a:solidFill>
                            <a:srgbClr val="065E9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 </a:t>
                      </a:r>
                      <a:r>
                        <a:rPr lang="ru-RU" sz="2000" b="0" kern="1200" dirty="0">
                          <a:ln>
                            <a:solidFill>
                              <a:srgbClr val="065E94"/>
                            </a:solidFill>
                          </a:ln>
                          <a:solidFill>
                            <a:srgbClr val="065E9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разработка проекта примерной рабочей программы.</a:t>
                      </a:r>
                    </a:p>
                    <a:p>
                      <a:pPr algn="just"/>
                      <a:endParaRPr lang="ru-RU" sz="1000" b="0" kern="1200" dirty="0">
                        <a:ln>
                          <a:solidFill>
                            <a:srgbClr val="065E94"/>
                          </a:solidFill>
                        </a:ln>
                        <a:solidFill>
                          <a:srgbClr val="065E9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200" dirty="0">
                          <a:ln>
                            <a:solidFill>
                              <a:srgbClr val="065E94"/>
                            </a:solidFill>
                          </a:ln>
                          <a:solidFill>
                            <a:srgbClr val="065E9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апрель – май 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200" dirty="0">
                          <a:ln>
                            <a:solidFill>
                              <a:srgbClr val="065E94"/>
                            </a:solidFill>
                          </a:ln>
                          <a:solidFill>
                            <a:srgbClr val="065E9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Этап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b="0" kern="1200" dirty="0">
                          <a:ln>
                            <a:solidFill>
                              <a:srgbClr val="065E94"/>
                            </a:solidFill>
                          </a:ln>
                          <a:solidFill>
                            <a:srgbClr val="065E9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Общественно-профессиональное</a:t>
                      </a:r>
                      <a:r>
                        <a:rPr lang="ru-RU" sz="2000" b="0" kern="1200" baseline="0" dirty="0">
                          <a:ln>
                            <a:solidFill>
                              <a:srgbClr val="065E94"/>
                            </a:solidFill>
                          </a:ln>
                          <a:solidFill>
                            <a:srgbClr val="065E9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 </a:t>
                      </a:r>
                      <a:r>
                        <a:rPr lang="ru-RU" sz="2000" b="0" kern="1200" dirty="0">
                          <a:ln>
                            <a:solidFill>
                              <a:srgbClr val="065E94"/>
                            </a:solidFill>
                          </a:ln>
                          <a:solidFill>
                            <a:srgbClr val="065E9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обсуждение и экспертиза</a:t>
                      </a:r>
                      <a:r>
                        <a:rPr lang="ru-RU" sz="2000" b="0" kern="1200" baseline="0" dirty="0">
                          <a:ln>
                            <a:solidFill>
                              <a:srgbClr val="065E94"/>
                            </a:solidFill>
                          </a:ln>
                          <a:solidFill>
                            <a:srgbClr val="065E9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 </a:t>
                      </a:r>
                      <a:r>
                        <a:rPr lang="ru-RU" sz="2000" b="0" kern="1200" dirty="0">
                          <a:ln>
                            <a:solidFill>
                              <a:srgbClr val="065E94"/>
                            </a:solidFill>
                          </a:ln>
                          <a:solidFill>
                            <a:srgbClr val="065E9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проекта</a:t>
                      </a:r>
                      <a:r>
                        <a:rPr lang="ru-RU" sz="2000" b="0" kern="1200" baseline="0" dirty="0">
                          <a:ln>
                            <a:solidFill>
                              <a:srgbClr val="065E94"/>
                            </a:solidFill>
                          </a:ln>
                          <a:solidFill>
                            <a:srgbClr val="065E9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 </a:t>
                      </a:r>
                      <a:r>
                        <a:rPr lang="ru-RU" sz="2000" b="0" kern="1200" dirty="0">
                          <a:ln>
                            <a:solidFill>
                              <a:srgbClr val="065E94"/>
                            </a:solidFill>
                          </a:ln>
                          <a:solidFill>
                            <a:srgbClr val="065E9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примерной</a:t>
                      </a:r>
                      <a:r>
                        <a:rPr lang="ru-RU" sz="2000" b="0" kern="1200" baseline="0" dirty="0">
                          <a:ln>
                            <a:solidFill>
                              <a:srgbClr val="065E94"/>
                            </a:solidFill>
                          </a:ln>
                          <a:solidFill>
                            <a:srgbClr val="065E9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 </a:t>
                      </a:r>
                      <a:r>
                        <a:rPr lang="ru-RU" sz="2000" b="0" kern="1200" dirty="0">
                          <a:ln>
                            <a:solidFill>
                              <a:srgbClr val="065E94"/>
                            </a:solidFill>
                          </a:ln>
                          <a:solidFill>
                            <a:srgbClr val="065E9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рабочей программы.</a:t>
                      </a:r>
                    </a:p>
                    <a:p>
                      <a:pPr algn="just"/>
                      <a:endParaRPr lang="ru-RU" sz="1000" b="0" kern="1200" dirty="0">
                        <a:ln>
                          <a:solidFill>
                            <a:srgbClr val="065E94"/>
                          </a:solidFill>
                        </a:ln>
                        <a:solidFill>
                          <a:srgbClr val="065E9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dirty="0">
                          <a:ln>
                            <a:solidFill>
                              <a:srgbClr val="065E94"/>
                            </a:solidFill>
                          </a:ln>
                          <a:solidFill>
                            <a:srgbClr val="065E9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апрель – май 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200" dirty="0">
                          <a:ln>
                            <a:solidFill>
                              <a:srgbClr val="065E94"/>
                            </a:solidFill>
                          </a:ln>
                          <a:solidFill>
                            <a:srgbClr val="065E9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Этап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b="0" kern="1200" dirty="0">
                          <a:ln>
                            <a:solidFill>
                              <a:srgbClr val="065E94"/>
                            </a:solidFill>
                          </a:ln>
                          <a:solidFill>
                            <a:srgbClr val="065E9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Обсуждение проекта примерной рабочей программы  на заседании Федерального УМО по общему образованию.</a:t>
                      </a:r>
                    </a:p>
                    <a:p>
                      <a:pPr algn="just"/>
                      <a:endParaRPr lang="ru-RU" sz="1000" b="0" kern="1200" dirty="0">
                        <a:ln>
                          <a:solidFill>
                            <a:srgbClr val="065E94"/>
                          </a:solidFill>
                        </a:ln>
                        <a:solidFill>
                          <a:srgbClr val="065E9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200" dirty="0">
                          <a:ln>
                            <a:solidFill>
                              <a:srgbClr val="065E94"/>
                            </a:solidFill>
                          </a:ln>
                          <a:solidFill>
                            <a:srgbClr val="065E9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сентябрь 2021</a:t>
                      </a:r>
                    </a:p>
                    <a:p>
                      <a:pPr algn="ctr"/>
                      <a:r>
                        <a:rPr lang="ru-RU" sz="2000" b="0" kern="1200" dirty="0">
                          <a:ln>
                            <a:solidFill>
                              <a:srgbClr val="065E94"/>
                            </a:solidFill>
                          </a:ln>
                          <a:solidFill>
                            <a:srgbClr val="065E9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(протокол  3</a:t>
                      </a:r>
                      <a:r>
                        <a:rPr lang="en-US" sz="2000" b="0" kern="1200" dirty="0">
                          <a:ln>
                            <a:solidFill>
                              <a:srgbClr val="065E94"/>
                            </a:solidFill>
                          </a:ln>
                          <a:solidFill>
                            <a:srgbClr val="065E9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/</a:t>
                      </a:r>
                      <a:r>
                        <a:rPr lang="ru-RU" sz="2000" b="0" kern="1200" dirty="0">
                          <a:ln>
                            <a:solidFill>
                              <a:srgbClr val="065E94"/>
                            </a:solidFill>
                          </a:ln>
                          <a:solidFill>
                            <a:srgbClr val="065E9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21 от 27.09.2021)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200" dirty="0">
                          <a:ln>
                            <a:solidFill>
                              <a:srgbClr val="065E94"/>
                            </a:solidFill>
                          </a:ln>
                          <a:solidFill>
                            <a:srgbClr val="065E9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Этап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b="0" kern="1200" dirty="0">
                          <a:ln>
                            <a:solidFill>
                              <a:srgbClr val="065E94"/>
                            </a:solidFill>
                          </a:ln>
                          <a:solidFill>
                            <a:srgbClr val="065E9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Апробация примерной рабочей программы в школах России, ее корректировка.</a:t>
                      </a:r>
                    </a:p>
                    <a:p>
                      <a:pPr algn="just"/>
                      <a:endParaRPr lang="ru-RU" sz="1000" b="0" kern="1200" dirty="0">
                        <a:ln>
                          <a:solidFill>
                            <a:srgbClr val="065E94"/>
                          </a:solidFill>
                        </a:ln>
                        <a:solidFill>
                          <a:srgbClr val="065E94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200" dirty="0">
                          <a:ln>
                            <a:solidFill>
                              <a:srgbClr val="065E94"/>
                            </a:solidFill>
                          </a:ln>
                          <a:solidFill>
                            <a:srgbClr val="065E94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с  сентября 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-6665"/>
            <a:ext cx="9906000" cy="411329"/>
          </a:xfrm>
          <a:prstGeom prst="rect">
            <a:avLst/>
          </a:prstGeom>
          <a:gradFill flip="none" rotWithShape="1">
            <a:gsLst>
              <a:gs pos="0">
                <a:srgbClr val="3366FF">
                  <a:tint val="66000"/>
                  <a:satMod val="160000"/>
                </a:srgbClr>
              </a:gs>
              <a:gs pos="50000">
                <a:srgbClr val="3366FF">
                  <a:tint val="44500"/>
                  <a:satMod val="160000"/>
                </a:srgbClr>
              </a:gs>
              <a:gs pos="100000">
                <a:srgbClr val="3366FF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20"/>
          </a:p>
        </p:txBody>
      </p:sp>
      <p:sp>
        <p:nvSpPr>
          <p:cNvPr id="9" name="Прямоугольник 8"/>
          <p:cNvSpPr/>
          <p:nvPr/>
        </p:nvSpPr>
        <p:spPr>
          <a:xfrm>
            <a:off x="812540" y="411119"/>
            <a:ext cx="8280920" cy="954107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>
            <a:spAutoFit/>
          </a:bodyPr>
          <a:lstStyle/>
          <a:p>
            <a:r>
              <a:rPr lang="ru-RU" sz="28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Экспертиза </a:t>
            </a:r>
          </a:p>
          <a:p>
            <a:r>
              <a:rPr lang="ru-RU" sz="28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примерной рабочей программы ООО по ОБЖ </a:t>
            </a:r>
          </a:p>
        </p:txBody>
      </p:sp>
      <p:sp>
        <p:nvSpPr>
          <p:cNvPr id="17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785794" y="6356176"/>
            <a:ext cx="2063750" cy="457200"/>
          </a:xfrm>
        </p:spPr>
        <p:txBody>
          <a:bodyPr/>
          <a:lstStyle/>
          <a:p>
            <a:pPr>
              <a:defRPr/>
            </a:pPr>
            <a:fld id="{A1C26BB8-125F-41C9-B47B-24DA90B3A092}" type="slidenum">
              <a:rPr lang="ru-RU" sz="1600" b="1" smtClean="0"/>
              <a:pPr>
                <a:defRPr/>
              </a:pPr>
              <a:t>4</a:t>
            </a:fld>
            <a:endParaRPr lang="ru-RU" sz="16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34419" y="1700808"/>
            <a:ext cx="4320480" cy="769441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2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1. Алтайский институт развития образования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158955" y="1700808"/>
            <a:ext cx="4320480" cy="769441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2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2. Институт развития образования Иркутской обл.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34419" y="2936078"/>
            <a:ext cx="4320480" cy="769441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2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3. Московский педагогический государственный университет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158955" y="2936078"/>
            <a:ext cx="4320480" cy="769441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2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4. Уральский государственный педагогический университет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44488" y="4171727"/>
            <a:ext cx="4320480" cy="769441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2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5. Рязанский институт развития образования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169024" y="4171727"/>
            <a:ext cx="4320480" cy="769441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2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6. Хабаровский краевой институт развития образования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44488" y="5406997"/>
            <a:ext cx="4320480" cy="769441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2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7. Чеченский государственный педагогический университет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169024" y="5406422"/>
            <a:ext cx="4320480" cy="769441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2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8. Главное управление МВД России по обеспечению БДД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-6665"/>
            <a:ext cx="9906000" cy="411329"/>
          </a:xfrm>
          <a:prstGeom prst="rect">
            <a:avLst/>
          </a:prstGeom>
          <a:gradFill flip="none" rotWithShape="1">
            <a:gsLst>
              <a:gs pos="0">
                <a:srgbClr val="3366FF">
                  <a:tint val="66000"/>
                  <a:satMod val="160000"/>
                </a:srgbClr>
              </a:gs>
              <a:gs pos="50000">
                <a:srgbClr val="3366FF">
                  <a:tint val="44500"/>
                  <a:satMod val="160000"/>
                </a:srgbClr>
              </a:gs>
              <a:gs pos="100000">
                <a:srgbClr val="3366FF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20"/>
          </a:p>
        </p:txBody>
      </p:sp>
      <p:sp>
        <p:nvSpPr>
          <p:cNvPr id="9" name="Прямоугольник 8"/>
          <p:cNvSpPr/>
          <p:nvPr/>
        </p:nvSpPr>
        <p:spPr>
          <a:xfrm>
            <a:off x="812540" y="412186"/>
            <a:ext cx="8280920" cy="954107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>
            <a:spAutoFit/>
          </a:bodyPr>
          <a:lstStyle/>
          <a:p>
            <a:r>
              <a:rPr lang="ru-RU" sz="28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Структура </a:t>
            </a:r>
          </a:p>
          <a:p>
            <a:r>
              <a:rPr lang="ru-RU" sz="28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примерной рабочей программы ООО по ОБЖ </a:t>
            </a:r>
          </a:p>
        </p:txBody>
      </p:sp>
      <p:sp>
        <p:nvSpPr>
          <p:cNvPr id="17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785794" y="6356176"/>
            <a:ext cx="2063750" cy="457200"/>
          </a:xfrm>
        </p:spPr>
        <p:txBody>
          <a:bodyPr/>
          <a:lstStyle/>
          <a:p>
            <a:pPr>
              <a:defRPr/>
            </a:pPr>
            <a:fld id="{A1C26BB8-125F-41C9-B47B-24DA90B3A092}" type="slidenum">
              <a:rPr lang="ru-RU" sz="1600" b="1" smtClean="0"/>
              <a:pPr>
                <a:defRPr/>
              </a:pPr>
              <a:t>5</a:t>
            </a:fld>
            <a:endParaRPr lang="ru-RU" sz="1600" b="1" dirty="0"/>
          </a:p>
        </p:txBody>
      </p:sp>
      <p:sp>
        <p:nvSpPr>
          <p:cNvPr id="6" name="Овал 5"/>
          <p:cNvSpPr/>
          <p:nvPr/>
        </p:nvSpPr>
        <p:spPr>
          <a:xfrm>
            <a:off x="848544" y="1628800"/>
            <a:ext cx="8208912" cy="4392488"/>
          </a:xfrm>
          <a:prstGeom prst="ellipse">
            <a:avLst/>
          </a:prstGeom>
          <a:solidFill>
            <a:srgbClr val="CCFFFF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16496" y="2456892"/>
            <a:ext cx="4104456" cy="830997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4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1. Пояснительная</a:t>
            </a:r>
          </a:p>
          <a:p>
            <a:r>
              <a:rPr lang="ru-RU" sz="24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записка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385048" y="2456892"/>
            <a:ext cx="4104456" cy="830997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4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2. Содержание предмета ОБЖ по учебным модулям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16496" y="4172887"/>
            <a:ext cx="4104456" cy="1200329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4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3. Планируемые результаты освоения рабочей программы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385048" y="4172887"/>
            <a:ext cx="4104456" cy="1200329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4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4. Тематическое планирование по каждому учебному модулю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-6665"/>
            <a:ext cx="9906000" cy="411329"/>
          </a:xfrm>
          <a:prstGeom prst="rect">
            <a:avLst/>
          </a:prstGeom>
          <a:gradFill flip="none" rotWithShape="1">
            <a:gsLst>
              <a:gs pos="0">
                <a:srgbClr val="3366FF">
                  <a:tint val="66000"/>
                  <a:satMod val="160000"/>
                </a:srgbClr>
              </a:gs>
              <a:gs pos="50000">
                <a:srgbClr val="3366FF">
                  <a:tint val="44500"/>
                  <a:satMod val="160000"/>
                </a:srgbClr>
              </a:gs>
              <a:gs pos="100000">
                <a:srgbClr val="3366FF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20"/>
          </a:p>
        </p:txBody>
      </p:sp>
      <p:sp>
        <p:nvSpPr>
          <p:cNvPr id="9" name="Прямоугольник 8"/>
          <p:cNvSpPr/>
          <p:nvPr/>
        </p:nvSpPr>
        <p:spPr>
          <a:xfrm>
            <a:off x="812540" y="406451"/>
            <a:ext cx="8280920" cy="523220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>
            <a:spAutoFit/>
          </a:bodyPr>
          <a:lstStyle/>
          <a:p>
            <a:r>
              <a:rPr lang="ru-RU" sz="28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Учебные модули (тематические линии)</a:t>
            </a:r>
            <a:endParaRPr lang="ru-RU" b="1" dirty="0">
              <a:ln>
                <a:solidFill>
                  <a:srgbClr val="065E94"/>
                </a:solidFill>
              </a:ln>
              <a:solidFill>
                <a:srgbClr val="065E94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7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785794" y="6356176"/>
            <a:ext cx="2063750" cy="457200"/>
          </a:xfrm>
        </p:spPr>
        <p:txBody>
          <a:bodyPr/>
          <a:lstStyle/>
          <a:p>
            <a:pPr>
              <a:defRPr/>
            </a:pPr>
            <a:fld id="{A1C26BB8-125F-41C9-B47B-24DA90B3A092}" type="slidenum">
              <a:rPr lang="ru-RU" sz="1600" b="1" smtClean="0"/>
              <a:pPr>
                <a:defRPr/>
              </a:pPr>
              <a:t>6</a:t>
            </a:fld>
            <a:endParaRPr lang="ru-RU" sz="16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34419" y="1208946"/>
            <a:ext cx="4320480" cy="707886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0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1. Культура БЖД в современном обществе (2 ч)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241032" y="1208946"/>
            <a:ext cx="4320480" cy="707886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0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2. Безопасность в быту</a:t>
            </a:r>
          </a:p>
          <a:p>
            <a:r>
              <a:rPr lang="ru-RU" sz="20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(7 ч)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34419" y="2241768"/>
            <a:ext cx="4320480" cy="707886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0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3. Безопасность на транспорте</a:t>
            </a:r>
          </a:p>
          <a:p>
            <a:r>
              <a:rPr lang="ru-RU" sz="20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(9 ч)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241032" y="2241768"/>
            <a:ext cx="4320480" cy="707886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0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4. Безопасность в общественных местах (6 ч)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34419" y="3274590"/>
            <a:ext cx="4320480" cy="707886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0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5. Безопасность в природной среде (11 ч)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241032" y="3274590"/>
            <a:ext cx="4320480" cy="707886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0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6. Здоровье и как его сохранить. Основы медицинских знаний (10 ч)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34419" y="4307412"/>
            <a:ext cx="4320480" cy="707886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0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7. Безопасность в социуме</a:t>
            </a:r>
          </a:p>
          <a:p>
            <a:r>
              <a:rPr lang="ru-RU" sz="20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(7 ч)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5241032" y="4308217"/>
            <a:ext cx="4320480" cy="707886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0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8. Безопасность в информационном пространстве (5 ч)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34419" y="5340513"/>
            <a:ext cx="4320480" cy="1015663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0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9. Основы противодействия экстремизму и терроризму</a:t>
            </a:r>
          </a:p>
          <a:p>
            <a:r>
              <a:rPr lang="ru-RU" sz="20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(7 ч)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241032" y="5340513"/>
            <a:ext cx="4320480" cy="1015663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0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10. Взаимодействие Л, О и Г в обеспечении безопасности жизни и здоровья населения (4 ч)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-6665"/>
            <a:ext cx="9906000" cy="411329"/>
          </a:xfrm>
          <a:prstGeom prst="rect">
            <a:avLst/>
          </a:prstGeom>
          <a:gradFill flip="none" rotWithShape="1">
            <a:gsLst>
              <a:gs pos="0">
                <a:srgbClr val="3366FF">
                  <a:tint val="66000"/>
                  <a:satMod val="160000"/>
                </a:srgbClr>
              </a:gs>
              <a:gs pos="50000">
                <a:srgbClr val="3366FF">
                  <a:tint val="44500"/>
                  <a:satMod val="160000"/>
                </a:srgbClr>
              </a:gs>
              <a:gs pos="100000">
                <a:srgbClr val="3366FF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20"/>
          </a:p>
        </p:txBody>
      </p:sp>
      <p:sp>
        <p:nvSpPr>
          <p:cNvPr id="8" name="Прямоугольник 7"/>
          <p:cNvSpPr/>
          <p:nvPr/>
        </p:nvSpPr>
        <p:spPr>
          <a:xfrm>
            <a:off x="1320627" y="408726"/>
            <a:ext cx="726474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Научная основа и </a:t>
            </a:r>
            <a:r>
              <a:rPr lang="ru-RU" sz="2800" b="1" dirty="0" err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межпредметный</a:t>
            </a:r>
            <a:r>
              <a:rPr lang="ru-RU" sz="28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характер</a:t>
            </a:r>
          </a:p>
          <a:p>
            <a:r>
              <a:rPr lang="ru-RU" sz="28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учебного предмета ОБЖ</a:t>
            </a:r>
          </a:p>
        </p:txBody>
      </p:sp>
      <p:sp>
        <p:nvSpPr>
          <p:cNvPr id="17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785794" y="6356176"/>
            <a:ext cx="2063750" cy="457200"/>
          </a:xfrm>
        </p:spPr>
        <p:txBody>
          <a:bodyPr/>
          <a:lstStyle/>
          <a:p>
            <a:pPr>
              <a:defRPr/>
            </a:pPr>
            <a:fld id="{A1C26BB8-125F-41C9-B47B-24DA90B3A092}" type="slidenum">
              <a:rPr lang="ru-RU" sz="1600" b="1" smtClean="0"/>
              <a:pPr>
                <a:defRPr/>
              </a:pPr>
              <a:t>7</a:t>
            </a:fld>
            <a:endParaRPr lang="ru-RU" sz="1600" b="1" dirty="0"/>
          </a:p>
        </p:txBody>
      </p:sp>
      <p:sp>
        <p:nvSpPr>
          <p:cNvPr id="18" name="Овал 17"/>
          <p:cNvSpPr/>
          <p:nvPr/>
        </p:nvSpPr>
        <p:spPr>
          <a:xfrm>
            <a:off x="4146322" y="3005607"/>
            <a:ext cx="1613356" cy="1613356"/>
          </a:xfrm>
          <a:prstGeom prst="ellipse">
            <a:avLst/>
          </a:prstGeom>
          <a:solidFill>
            <a:srgbClr val="FFCCFF"/>
          </a:solidFill>
          <a:ln w="12700">
            <a:solidFill>
              <a:schemeClr val="tx1"/>
            </a:solidFill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63301" tIns="31651" rIns="63301" bIns="31651">
            <a:prstTxWarp prst="textArchUp">
              <a:avLst/>
            </a:prstTxWarp>
          </a:bodyPr>
          <a:lstStyle/>
          <a:p>
            <a:pPr algn="ctr"/>
            <a:r>
              <a:rPr lang="ru-RU" sz="18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БЕЗОПАСНОСТЬ</a:t>
            </a:r>
          </a:p>
        </p:txBody>
      </p:sp>
      <p:sp>
        <p:nvSpPr>
          <p:cNvPr id="19" name="Рамка 18"/>
          <p:cNvSpPr/>
          <p:nvPr/>
        </p:nvSpPr>
        <p:spPr>
          <a:xfrm>
            <a:off x="3647455" y="2506741"/>
            <a:ext cx="2611089" cy="2611089"/>
          </a:xfrm>
          <a:prstGeom prst="frame">
            <a:avLst>
              <a:gd name="adj1" fmla="val 17249"/>
            </a:avLst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spcFirstLastPara="1" lIns="63301" tIns="31651" rIns="63301" bIns="31651" numCol="1">
            <a:prstTxWarp prst="textArchUp">
              <a:avLst/>
            </a:prstTxWarp>
          </a:bodyPr>
          <a:lstStyle/>
          <a:p>
            <a:pPr algn="ctr"/>
            <a:endParaRPr lang="ru-RU" sz="14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142520" y="2530805"/>
            <a:ext cx="16209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8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Предмет ОБЖ</a:t>
            </a:r>
          </a:p>
        </p:txBody>
      </p:sp>
      <p:sp>
        <p:nvSpPr>
          <p:cNvPr id="21" name="Стрелка вправо 20"/>
          <p:cNvSpPr/>
          <p:nvPr/>
        </p:nvSpPr>
        <p:spPr>
          <a:xfrm rot="1392423">
            <a:off x="1184416" y="1887529"/>
            <a:ext cx="2727233" cy="1018962"/>
          </a:xfrm>
          <a:prstGeom prst="rightArrow">
            <a:avLst>
              <a:gd name="adj1" fmla="val 50000"/>
              <a:gd name="adj2" fmla="val 80442"/>
            </a:avLst>
          </a:prstGeom>
          <a:noFill/>
          <a:ln w="12700">
            <a:solidFill>
              <a:schemeClr val="tx1"/>
            </a:solidFill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63301" tIns="31651" rIns="63301" bIns="31651"/>
          <a:lstStyle/>
          <a:p>
            <a:pPr algn="ctr"/>
            <a:endParaRPr lang="ru-RU" sz="400" b="1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ln w="3175"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Биология</a:t>
            </a:r>
          </a:p>
        </p:txBody>
      </p:sp>
      <p:sp>
        <p:nvSpPr>
          <p:cNvPr id="22" name="Стрелка вправо 21"/>
          <p:cNvSpPr/>
          <p:nvPr/>
        </p:nvSpPr>
        <p:spPr>
          <a:xfrm rot="19976797">
            <a:off x="1216067" y="4769190"/>
            <a:ext cx="2753897" cy="1018962"/>
          </a:xfrm>
          <a:prstGeom prst="rightArrow">
            <a:avLst>
              <a:gd name="adj1" fmla="val 50000"/>
              <a:gd name="adj2" fmla="val 80442"/>
            </a:avLst>
          </a:prstGeom>
          <a:noFill/>
          <a:ln w="12700">
            <a:solidFill>
              <a:schemeClr val="tx1"/>
            </a:solidFill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63301" tIns="31651" rIns="63301" bIns="31651"/>
          <a:lstStyle/>
          <a:p>
            <a:pPr algn="ctr"/>
            <a:endParaRPr lang="ru-RU" sz="400" b="1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ln w="3175"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Химия</a:t>
            </a:r>
          </a:p>
        </p:txBody>
      </p:sp>
      <p:sp>
        <p:nvSpPr>
          <p:cNvPr id="23" name="Стрелка вправо 22"/>
          <p:cNvSpPr/>
          <p:nvPr/>
        </p:nvSpPr>
        <p:spPr>
          <a:xfrm>
            <a:off x="1259265" y="3302804"/>
            <a:ext cx="2547404" cy="1018962"/>
          </a:xfrm>
          <a:prstGeom prst="rightArrow">
            <a:avLst>
              <a:gd name="adj1" fmla="val 50000"/>
              <a:gd name="adj2" fmla="val 80442"/>
            </a:avLst>
          </a:prstGeom>
          <a:noFill/>
          <a:ln w="12700">
            <a:solidFill>
              <a:schemeClr val="tx1"/>
            </a:solidFill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63301" tIns="31651" rIns="63301" bIns="31651"/>
          <a:lstStyle/>
          <a:p>
            <a:pPr algn="ctr"/>
            <a:endParaRPr lang="ru-RU" sz="400" b="1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800" dirty="0">
                <a:ln w="3175"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Информатика</a:t>
            </a:r>
          </a:p>
        </p:txBody>
      </p:sp>
      <p:sp>
        <p:nvSpPr>
          <p:cNvPr id="24" name="Стрелка влево 23"/>
          <p:cNvSpPr/>
          <p:nvPr/>
        </p:nvSpPr>
        <p:spPr>
          <a:xfrm>
            <a:off x="6099330" y="3302804"/>
            <a:ext cx="2547405" cy="1018962"/>
          </a:xfrm>
          <a:prstGeom prst="leftArrow">
            <a:avLst>
              <a:gd name="adj1" fmla="val 50000"/>
              <a:gd name="adj2" fmla="val 81892"/>
            </a:avLst>
          </a:prstGeom>
          <a:noFill/>
          <a:ln w="12700">
            <a:solidFill>
              <a:schemeClr val="tx1"/>
            </a:solidFill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63301" tIns="31651" rIns="63301" bIns="31651"/>
          <a:lstStyle/>
          <a:p>
            <a:pPr algn="ctr"/>
            <a:endParaRPr lang="ru-RU" sz="400" b="1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5000"/>
              </a:lnSpc>
            </a:pPr>
            <a:r>
              <a:rPr lang="ru-RU" sz="1800" dirty="0">
                <a:ln w="3175"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Физика</a:t>
            </a:r>
          </a:p>
          <a:p>
            <a:pPr algn="ctr"/>
            <a:endParaRPr lang="ru-RU" sz="1400" b="1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Стрелка влево 24"/>
          <p:cNvSpPr/>
          <p:nvPr/>
        </p:nvSpPr>
        <p:spPr>
          <a:xfrm rot="20229227">
            <a:off x="5946008" y="1867183"/>
            <a:ext cx="2803161" cy="1018962"/>
          </a:xfrm>
          <a:prstGeom prst="leftArrow">
            <a:avLst>
              <a:gd name="adj1" fmla="val 50000"/>
              <a:gd name="adj2" fmla="val 81892"/>
            </a:avLst>
          </a:prstGeom>
          <a:noFill/>
          <a:ln w="12700">
            <a:solidFill>
              <a:schemeClr val="tx1"/>
            </a:solidFill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63301" tIns="31651" rIns="63301" bIns="31651"/>
          <a:lstStyle/>
          <a:p>
            <a:pPr algn="ctr">
              <a:lnSpc>
                <a:spcPct val="85000"/>
              </a:lnSpc>
            </a:pPr>
            <a:endParaRPr lang="ru-RU" sz="800" b="1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5000"/>
              </a:lnSpc>
            </a:pPr>
            <a:r>
              <a:rPr lang="ru-RU" sz="1800" dirty="0">
                <a:ln w="3175"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Физическая культура</a:t>
            </a:r>
          </a:p>
        </p:txBody>
      </p:sp>
      <p:sp>
        <p:nvSpPr>
          <p:cNvPr id="26" name="Стрелка влево 25"/>
          <p:cNvSpPr/>
          <p:nvPr/>
        </p:nvSpPr>
        <p:spPr>
          <a:xfrm rot="1585563">
            <a:off x="5948969" y="4765116"/>
            <a:ext cx="2743862" cy="1018962"/>
          </a:xfrm>
          <a:prstGeom prst="leftArrow">
            <a:avLst>
              <a:gd name="adj1" fmla="val 50000"/>
              <a:gd name="adj2" fmla="val 81892"/>
            </a:avLst>
          </a:prstGeom>
          <a:noFill/>
          <a:ln w="12700">
            <a:solidFill>
              <a:schemeClr val="tx1"/>
            </a:solidFill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63301" tIns="31651" rIns="63301" bIns="31651"/>
          <a:lstStyle/>
          <a:p>
            <a:pPr algn="ctr"/>
            <a:endParaRPr lang="ru-RU" sz="400" b="1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5000"/>
              </a:lnSpc>
            </a:pPr>
            <a:r>
              <a:rPr lang="ru-RU" sz="1800" dirty="0">
                <a:ln w="3175"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Обществознание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6665"/>
            <a:ext cx="9906000" cy="411329"/>
          </a:xfrm>
          <a:prstGeom prst="rect">
            <a:avLst/>
          </a:prstGeom>
          <a:gradFill flip="none" rotWithShape="1">
            <a:gsLst>
              <a:gs pos="0">
                <a:srgbClr val="3366FF">
                  <a:tint val="66000"/>
                  <a:satMod val="160000"/>
                </a:srgbClr>
              </a:gs>
              <a:gs pos="50000">
                <a:srgbClr val="3366FF">
                  <a:tint val="44500"/>
                  <a:satMod val="160000"/>
                </a:srgbClr>
              </a:gs>
              <a:gs pos="100000">
                <a:srgbClr val="3366FF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20"/>
          </a:p>
        </p:txBody>
      </p:sp>
      <p:sp>
        <p:nvSpPr>
          <p:cNvPr id="7" name="Номер слайда 7"/>
          <p:cNvSpPr txBox="1">
            <a:spLocks/>
          </p:cNvSpPr>
          <p:nvPr/>
        </p:nvSpPr>
        <p:spPr bwMode="auto">
          <a:xfrm>
            <a:off x="7785794" y="6356176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C26BB8-125F-41C9-B47B-24DA90B3A092}" type="slidenum">
              <a:rPr kumimoji="0" lang="ru-RU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" pitchFamily="34" charset="0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12540" y="404664"/>
            <a:ext cx="8280920" cy="954107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ru-RU" sz="28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Универсальная структурно-логическая схема освоения содержания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1928664" y="1556634"/>
            <a:ext cx="6048672" cy="1152128"/>
          </a:xfrm>
          <a:prstGeom prst="rect">
            <a:avLst/>
          </a:prstGeom>
          <a:noFill/>
          <a:ln w="12700">
            <a:solidFill>
              <a:srgbClr val="065E94"/>
            </a:solidFill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63301" tIns="31651" rIns="63301" bIns="31651"/>
          <a:lstStyle/>
          <a:p>
            <a:endParaRPr lang="ru-RU" sz="1800" dirty="0">
              <a:ln>
                <a:solidFill>
                  <a:srgbClr val="065E94"/>
                </a:solidFill>
              </a:ln>
              <a:solidFill>
                <a:srgbClr val="065E94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ru-RU" sz="28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Предвидеть опасность</a:t>
            </a: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1928664" y="3389667"/>
            <a:ext cx="6048672" cy="1152128"/>
          </a:xfrm>
          <a:prstGeom prst="rect">
            <a:avLst/>
          </a:prstGeom>
          <a:noFill/>
          <a:ln w="12700">
            <a:solidFill>
              <a:srgbClr val="065E94"/>
            </a:solidFill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63301" tIns="31651" rIns="63301" bIns="31651"/>
          <a:lstStyle/>
          <a:p>
            <a:endParaRPr lang="ru-RU" sz="1800" dirty="0">
              <a:ln>
                <a:solidFill>
                  <a:srgbClr val="065E94"/>
                </a:solidFill>
              </a:ln>
              <a:solidFill>
                <a:srgbClr val="065E94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ru-RU" sz="28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По возможности её избегать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28664" y="5222700"/>
            <a:ext cx="6048672" cy="1152128"/>
          </a:xfrm>
          <a:prstGeom prst="rect">
            <a:avLst/>
          </a:prstGeom>
          <a:noFill/>
          <a:ln w="12700">
            <a:solidFill>
              <a:srgbClr val="065E94"/>
            </a:solidFill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63301" tIns="31651" rIns="63301" bIns="31651"/>
          <a:lstStyle/>
          <a:p>
            <a:endParaRPr lang="ru-RU" sz="1800" dirty="0">
              <a:ln>
                <a:solidFill>
                  <a:srgbClr val="065E94"/>
                </a:solidFill>
              </a:ln>
              <a:solidFill>
                <a:srgbClr val="065E94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ru-RU" sz="28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При необходимости действовать</a:t>
            </a:r>
          </a:p>
        </p:txBody>
      </p:sp>
      <p:cxnSp>
        <p:nvCxnSpPr>
          <p:cNvPr id="17" name="Прямая со стрелкой 16"/>
          <p:cNvCxnSpPr>
            <a:stCxn id="10" idx="2"/>
            <a:endCxn id="12" idx="0"/>
          </p:cNvCxnSpPr>
          <p:nvPr/>
        </p:nvCxnSpPr>
        <p:spPr>
          <a:xfrm>
            <a:off x="4953000" y="2708762"/>
            <a:ext cx="0" cy="680905"/>
          </a:xfrm>
          <a:prstGeom prst="straightConnector1">
            <a:avLst/>
          </a:prstGeom>
          <a:ln w="19050">
            <a:solidFill>
              <a:srgbClr val="065E94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12" idx="2"/>
            <a:endCxn id="13" idx="0"/>
          </p:cNvCxnSpPr>
          <p:nvPr/>
        </p:nvCxnSpPr>
        <p:spPr>
          <a:xfrm>
            <a:off x="4953000" y="4541795"/>
            <a:ext cx="0" cy="680905"/>
          </a:xfrm>
          <a:prstGeom prst="straightConnector1">
            <a:avLst/>
          </a:prstGeom>
          <a:ln w="19050">
            <a:solidFill>
              <a:srgbClr val="065E94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9493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2"/>
          <p:cNvSpPr>
            <a:spLocks noChangeArrowheads="1"/>
          </p:cNvSpPr>
          <p:nvPr/>
        </p:nvSpPr>
        <p:spPr bwMode="auto">
          <a:xfrm>
            <a:off x="200472" y="5949280"/>
            <a:ext cx="9505056" cy="576064"/>
          </a:xfrm>
          <a:prstGeom prst="rect">
            <a:avLst/>
          </a:prstGeom>
          <a:noFill/>
          <a:ln w="12700">
            <a:solidFill>
              <a:srgbClr val="065E94"/>
            </a:solidFill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63301" tIns="31651" rIns="63301" bIns="31651"/>
          <a:lstStyle/>
          <a:p>
            <a:r>
              <a:rPr lang="ru-RU" sz="24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Построение модели индивидуального безопасного поведения</a:t>
            </a:r>
            <a:endParaRPr lang="ru-RU" sz="2000" dirty="0">
              <a:solidFill>
                <a:srgbClr val="065E94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-6665"/>
            <a:ext cx="9906000" cy="411329"/>
          </a:xfrm>
          <a:prstGeom prst="rect">
            <a:avLst/>
          </a:prstGeom>
          <a:gradFill flip="none" rotWithShape="1">
            <a:gsLst>
              <a:gs pos="0">
                <a:srgbClr val="3366FF">
                  <a:tint val="66000"/>
                  <a:satMod val="160000"/>
                </a:srgbClr>
              </a:gs>
              <a:gs pos="50000">
                <a:srgbClr val="3366FF">
                  <a:tint val="44500"/>
                  <a:satMod val="160000"/>
                </a:srgbClr>
              </a:gs>
              <a:gs pos="100000">
                <a:srgbClr val="3366FF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20"/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200472" y="1124744"/>
            <a:ext cx="9505056" cy="1512010"/>
          </a:xfrm>
          <a:prstGeom prst="rect">
            <a:avLst/>
          </a:prstGeom>
          <a:noFill/>
          <a:ln w="12700">
            <a:solidFill>
              <a:srgbClr val="065E94"/>
            </a:solidFill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63301" tIns="31651" rIns="63301" bIns="31651"/>
          <a:lstStyle/>
          <a:p>
            <a:r>
              <a:rPr lang="ru-RU" sz="24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Причины возникновения и признаки развития</a:t>
            </a:r>
          </a:p>
          <a:p>
            <a:r>
              <a:rPr lang="ru-RU" sz="24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опасных ситуаций</a:t>
            </a:r>
          </a:p>
          <a:p>
            <a:r>
              <a:rPr lang="ru-RU" sz="2000" dirty="0"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(опасные факторы и другие условия, способствующие перерастанию опасной ситуации в чрезвычайную ситуацию, человеческий фактор)</a:t>
            </a: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200472" y="2996952"/>
            <a:ext cx="9505056" cy="1152128"/>
          </a:xfrm>
          <a:prstGeom prst="rect">
            <a:avLst/>
          </a:prstGeom>
          <a:noFill/>
          <a:ln w="12700">
            <a:solidFill>
              <a:srgbClr val="065E94"/>
            </a:solidFill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63301" tIns="31651" rIns="63301" bIns="31651"/>
          <a:lstStyle/>
          <a:p>
            <a:r>
              <a:rPr lang="ru-RU" sz="24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Подготовка к действиям в условиях потенциальной угрозы</a:t>
            </a:r>
          </a:p>
          <a:p>
            <a:r>
              <a:rPr lang="ru-RU" sz="2000" dirty="0"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(анализ ситуации и принятие решения, информирование об опасности, оповещение экстренных служб)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00472" y="4509120"/>
            <a:ext cx="9505056" cy="1080120"/>
          </a:xfrm>
          <a:prstGeom prst="rect">
            <a:avLst/>
          </a:prstGeom>
          <a:noFill/>
          <a:ln w="12700">
            <a:solidFill>
              <a:srgbClr val="065E94"/>
            </a:solidFill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63301" tIns="31651" rIns="63301" bIns="31651"/>
          <a:lstStyle/>
          <a:p>
            <a:r>
              <a:rPr lang="ru-RU" sz="2400" dirty="0">
                <a:ln>
                  <a:solidFill>
                    <a:srgbClr val="065E94"/>
                  </a:solidFill>
                </a:ln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Действия при возникновении чрезвычайных ситуаций</a:t>
            </a:r>
          </a:p>
          <a:p>
            <a:r>
              <a:rPr lang="ru-RU" sz="2000" dirty="0">
                <a:solidFill>
                  <a:srgbClr val="065E94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(использование СИЗ и СКЗ, пожаротушения, подача сигналов оповещения, эвакуация, оказание первой помощи, взаимодействие с экстренными службами)</a:t>
            </a:r>
          </a:p>
        </p:txBody>
      </p:sp>
      <p:sp>
        <p:nvSpPr>
          <p:cNvPr id="7" name="Номер слайда 7"/>
          <p:cNvSpPr txBox="1">
            <a:spLocks/>
          </p:cNvSpPr>
          <p:nvPr/>
        </p:nvSpPr>
        <p:spPr bwMode="auto">
          <a:xfrm>
            <a:off x="9561512" y="6356176"/>
            <a:ext cx="288032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C26BB8-125F-41C9-B47B-24DA90B3A092}" type="slidenum">
              <a:rPr kumimoji="0" lang="ru-RU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" pitchFamily="34" charset="0"/>
              <a:ea typeface="+mn-ea"/>
              <a:cs typeface="+mn-cs"/>
            </a:endParaRPr>
          </a:p>
        </p:txBody>
      </p:sp>
      <p:cxnSp>
        <p:nvCxnSpPr>
          <p:cNvPr id="17" name="Прямая со стрелкой 16"/>
          <p:cNvCxnSpPr>
            <a:stCxn id="10" idx="2"/>
            <a:endCxn id="12" idx="0"/>
          </p:cNvCxnSpPr>
          <p:nvPr/>
        </p:nvCxnSpPr>
        <p:spPr>
          <a:xfrm>
            <a:off x="4953000" y="2636754"/>
            <a:ext cx="0" cy="360198"/>
          </a:xfrm>
          <a:prstGeom prst="straightConnector1">
            <a:avLst/>
          </a:prstGeom>
          <a:ln w="19050">
            <a:solidFill>
              <a:srgbClr val="065E94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12" idx="2"/>
            <a:endCxn id="13" idx="0"/>
          </p:cNvCxnSpPr>
          <p:nvPr/>
        </p:nvCxnSpPr>
        <p:spPr>
          <a:xfrm>
            <a:off x="4953000" y="4149080"/>
            <a:ext cx="0" cy="360040"/>
          </a:xfrm>
          <a:prstGeom prst="straightConnector1">
            <a:avLst/>
          </a:prstGeom>
          <a:ln w="19050">
            <a:solidFill>
              <a:srgbClr val="065E94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13" idx="2"/>
            <a:endCxn id="18" idx="0"/>
          </p:cNvCxnSpPr>
          <p:nvPr/>
        </p:nvCxnSpPr>
        <p:spPr>
          <a:xfrm>
            <a:off x="4953000" y="5589240"/>
            <a:ext cx="0" cy="360040"/>
          </a:xfrm>
          <a:prstGeom prst="straightConnector1">
            <a:avLst/>
          </a:prstGeom>
          <a:ln w="19050">
            <a:solidFill>
              <a:srgbClr val="065E94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812540" y="410210"/>
            <a:ext cx="8280920" cy="523220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r>
              <a:rPr lang="ru-RU" sz="28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Алгоритм освоения содержания</a:t>
            </a:r>
          </a:p>
        </p:txBody>
      </p:sp>
    </p:spTree>
    <p:extLst>
      <p:ext uri="{BB962C8B-B14F-4D97-AF65-F5344CB8AC3E}">
        <p14:creationId xmlns:p14="http://schemas.microsoft.com/office/powerpoint/2010/main" val="3831736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27882</TotalTime>
  <Words>614</Words>
  <Application>Microsoft Office PowerPoint</Application>
  <PresentationFormat>Лист A4 (210x297 мм)</PresentationFormat>
  <Paragraphs>159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Cambria Math</vt:lpstr>
      <vt:lpstr>Helvetica</vt:lpstr>
      <vt:lpstr>Times New Roman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Prosv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Вебинар Примерная РП ООО по ОБЖ</dc:title>
  <dc:subject>Вебинар</dc:subject>
  <dc:creator>Рудаков Д.П.</dc:creator>
  <cp:lastModifiedBy>Сергей</cp:lastModifiedBy>
  <cp:revision>2067</cp:revision>
  <dcterms:created xsi:type="dcterms:W3CDTF">2006-03-24T11:07:14Z</dcterms:created>
  <dcterms:modified xsi:type="dcterms:W3CDTF">2023-08-28T08:37:51Z</dcterms:modified>
</cp:coreProperties>
</file>