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7"/>
  </p:notesMasterIdLst>
  <p:sldIdLst>
    <p:sldId id="455" r:id="rId3"/>
    <p:sldId id="680" r:id="rId4"/>
    <p:sldId id="690" r:id="rId5"/>
    <p:sldId id="616" r:id="rId6"/>
    <p:sldId id="668" r:id="rId7"/>
    <p:sldId id="678" r:id="rId8"/>
    <p:sldId id="679" r:id="rId9"/>
    <p:sldId id="669" r:id="rId10"/>
    <p:sldId id="670" r:id="rId11"/>
    <p:sldId id="689" r:id="rId12"/>
    <p:sldId id="673" r:id="rId13"/>
    <p:sldId id="676" r:id="rId14"/>
    <p:sldId id="683" r:id="rId15"/>
    <p:sldId id="684" r:id="rId16"/>
    <p:sldId id="685" r:id="rId17"/>
    <p:sldId id="686" r:id="rId18"/>
    <p:sldId id="687" r:id="rId19"/>
    <p:sldId id="688" r:id="rId20"/>
    <p:sldId id="664" r:id="rId21"/>
    <p:sldId id="681" r:id="rId22"/>
    <p:sldId id="677" r:id="rId23"/>
    <p:sldId id="667" r:id="rId24"/>
    <p:sldId id="524" r:id="rId25"/>
    <p:sldId id="61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/>
  <p:cmAuthor id="2" name="Leilas" initials="L" lastIdx="11" clrIdx="1"/>
  <p:cmAuthor id="3" name="Admin" initials="AAA" lastIdx="2" clrIdx="2"/>
  <p:cmAuthor id="4" name="Шинко Елена Юрьевна" initials="ШЕЮ" lastIdx="37" clrIdx="3"/>
  <p:cmAuthor id="5" name="Яковлев Е.С." initials="ЯЕС" lastIdx="1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B8D"/>
    <a:srgbClr val="0073B8"/>
    <a:srgbClr val="F0F8FA"/>
    <a:srgbClr val="9ED442"/>
    <a:srgbClr val="40A7E1"/>
    <a:srgbClr val="F5B144"/>
    <a:srgbClr val="F6DB7E"/>
    <a:srgbClr val="E9950D"/>
    <a:srgbClr val="4383DD"/>
    <a:srgbClr val="79B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5126" autoAdjust="0"/>
  </p:normalViewPr>
  <p:slideViewPr>
    <p:cSldViewPr snapToGrid="0">
      <p:cViewPr varScale="1">
        <p:scale>
          <a:sx n="86" d="100"/>
          <a:sy n="86" d="100"/>
        </p:scale>
        <p:origin x="46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pPr/>
              <a:t>28.08.2023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BAF239-5BDD-471A-AD80-F3EAD619EA3A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следует отметить, что ОО может принять решение о расширении структуры рабочих программ, разработать такую структуру как единую, рекомендовать ее для всех учителей-предметников и зафиксировать в локальном нормативном акте организации «Положение о рабочей программе учителя».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EBA32-1118-4F02-B6C1-D16580288A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0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4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5924339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6055025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6010376" y="880580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4" name="Прямоугольник"/>
          <p:cNvSpPr/>
          <p:nvPr/>
        </p:nvSpPr>
        <p:spPr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1600"/>
          </a:p>
        </p:txBody>
      </p:sp>
      <p:sp>
        <p:nvSpPr>
          <p:cNvPr id="25" name="Прямоугольник"/>
          <p:cNvSpPr/>
          <p:nvPr/>
        </p:nvSpPr>
        <p:spPr>
          <a:xfrm>
            <a:off x="-1389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 cstate="print"/>
          <a:srcRect l="39743" r="39743" b="36077"/>
          <a:stretch>
            <a:fillRect/>
          </a:stretch>
        </p:blipFill>
        <p:spPr>
          <a:xfrm>
            <a:off x="11386743" y="476085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0813"/>
            <a:ext cx="247257" cy="25558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4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4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5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10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8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91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6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3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17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77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8370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pPr/>
              <a:t>28.08.2023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" y="0"/>
            <a:ext cx="1757966" cy="6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12" Type="http://schemas.openxmlformats.org/officeDocument/2006/relationships/image" Target="../media/image7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7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7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E%D0%B3%D0%BE%D1%81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82584/00afa12c7f36511b0208cec0c9ecf1a9a7ef1add/#dst1000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4ege.ru/documents/62425-novye-fgos-2021-goda.html" TargetMode="External"/><Relationship Id="rId5" Type="http://schemas.openxmlformats.org/officeDocument/2006/relationships/hyperlink" Target="http://www.consultant.ru/document/cons_doc_LAW_372540/c2b2d8185c0a6e95fd5e5cbd2eec34b4445cf314/#dst100010" TargetMode="External"/><Relationship Id="rId4" Type="http://schemas.openxmlformats.org/officeDocument/2006/relationships/hyperlink" Target="http://www.consultant.ru/document/cons_doc_LAW_322606/9be1f7d873cfcc0bcfa992f4e6005351c9041090/#dst1000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77715" y="40756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0" name="Слайд think-cell" r:id="rId6" imgW="359" imgH="360" progId="">
                  <p:embed/>
                </p:oleObj>
              </mc:Choice>
              <mc:Fallback>
                <p:oleObj name="Слайд think-cell" r:id="rId6" imgW="359" imgH="360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953" y="3539067"/>
            <a:ext cx="11685913" cy="1624034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endParaRPr lang="ru-RU" sz="3600" b="1" dirty="0">
              <a:solidFill>
                <a:srgbClr val="2D2B8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Тема :</a:t>
            </a:r>
            <a:r>
              <a:rPr lang="en-US" sz="3600" b="1" dirty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b="1" dirty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современный курс технологии: концепция, стандарт, программа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570133" y="4986868"/>
            <a:ext cx="5352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err="1">
                <a:solidFill>
                  <a:srgbClr val="002060"/>
                </a:solidFill>
              </a:rPr>
              <a:t>Бешенков</a:t>
            </a:r>
            <a:r>
              <a:rPr lang="ru-RU" sz="2000" b="1" dirty="0">
                <a:solidFill>
                  <a:srgbClr val="002060"/>
                </a:solidFill>
              </a:rPr>
              <a:t> С.А., д.п.н., профессор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Шутикова</a:t>
            </a:r>
            <a:r>
              <a:rPr lang="ru-RU" sz="2000" b="1" dirty="0">
                <a:solidFill>
                  <a:srgbClr val="002060"/>
                </a:solidFill>
              </a:rPr>
              <a:t> М.И., д.п.н.,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40" y="357978"/>
            <a:ext cx="43529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65" y="0"/>
            <a:ext cx="6519136" cy="67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Основной целью освоения предметной области «Технология» является формирование технологической грамотности, глобальных компетенций, творческого мышления, необходимых для перехода к новым приоритетам научно-технологического развития РФ</a:t>
            </a:r>
          </a:p>
        </p:txBody>
      </p:sp>
    </p:spTree>
    <p:extLst>
      <p:ext uri="{BB962C8B-B14F-4D97-AF65-F5344CB8AC3E}">
        <p14:creationId xmlns:p14="http://schemas.microsoft.com/office/powerpoint/2010/main" val="91441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491" y="-4450"/>
            <a:ext cx="10002982" cy="68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16200000">
            <a:off x="-2036618" y="3348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2D2B8D"/>
                </a:solidFill>
              </a:rPr>
              <a:t>Пример</a:t>
            </a:r>
          </a:p>
          <a:p>
            <a:pPr algn="ctr">
              <a:buNone/>
            </a:pPr>
            <a:r>
              <a:rPr lang="ru-RU" dirty="0">
                <a:solidFill>
                  <a:srgbClr val="2D2B8D"/>
                </a:solidFill>
              </a:rPr>
              <a:t>схемы построения </a:t>
            </a:r>
          </a:p>
          <a:p>
            <a:pPr algn="ctr">
              <a:buNone/>
            </a:pPr>
            <a:r>
              <a:rPr lang="ru-RU" dirty="0">
                <a:solidFill>
                  <a:srgbClr val="2D2B8D"/>
                </a:solidFill>
              </a:rPr>
              <a:t>курса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667" y="1600200"/>
            <a:ext cx="11243733" cy="4967600"/>
          </a:xfrm>
        </p:spPr>
        <p:txBody>
          <a:bodyPr/>
          <a:lstStyle/>
          <a:p>
            <a:endParaRPr lang="ru-RU" dirty="0">
              <a:solidFill>
                <a:srgbClr val="2D2B8D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2D2B8D"/>
                </a:solidFill>
              </a:rPr>
              <a:t>Пример</a:t>
            </a:r>
          </a:p>
          <a:p>
            <a:pPr>
              <a:buNone/>
            </a:pPr>
            <a:r>
              <a:rPr lang="ru-RU" dirty="0">
                <a:solidFill>
                  <a:srgbClr val="2D2B8D"/>
                </a:solidFill>
              </a:rPr>
              <a:t>схемы построения </a:t>
            </a:r>
          </a:p>
          <a:p>
            <a:pPr>
              <a:buNone/>
            </a:pPr>
            <a:r>
              <a:rPr lang="ru-RU" dirty="0">
                <a:solidFill>
                  <a:srgbClr val="2D2B8D"/>
                </a:solidFill>
              </a:rPr>
              <a:t>курса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964" y="-7627"/>
            <a:ext cx="8950036" cy="673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3549111" y="129614"/>
            <a:ext cx="8485994" cy="117222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endParaRPr lang="ru-RU" b="1" spc="20" dirty="0">
              <a:solidFill>
                <a:srgbClr val="002060"/>
              </a:solidFill>
              <a:cs typeface="Calibri"/>
            </a:endParaRPr>
          </a:p>
          <a:p>
            <a:pPr marR="6350" algn="ctr">
              <a:lnSpc>
                <a:spcPct val="100099"/>
              </a:lnSpc>
            </a:pPr>
            <a:r>
              <a:rPr lang="ru-RU" b="1" spc="20" dirty="0">
                <a:solidFill>
                  <a:srgbClr val="002060"/>
                </a:solidFill>
                <a:cs typeface="Calibri"/>
              </a:rPr>
              <a:t>Концепция</a:t>
            </a:r>
            <a:r>
              <a:rPr lang="ru-RU" b="1" spc="-19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15" dirty="0">
                <a:solidFill>
                  <a:srgbClr val="002060"/>
                </a:solidFill>
                <a:cs typeface="Calibri"/>
              </a:rPr>
              <a:t>преподавания учебного предмета </a:t>
            </a:r>
            <a:r>
              <a:rPr lang="ru-RU" b="1" spc="15" dirty="0">
                <a:solidFill>
                  <a:srgbClr val="C00000"/>
                </a:solidFill>
                <a:cs typeface="Calibri"/>
              </a:rPr>
              <a:t>«</a:t>
            </a:r>
            <a:r>
              <a:rPr lang="ru-RU" b="1" spc="25" dirty="0">
                <a:solidFill>
                  <a:srgbClr val="C00000"/>
                </a:solidFill>
                <a:cs typeface="Calibri"/>
              </a:rPr>
              <a:t>Технология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»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: </a:t>
            </a:r>
          </a:p>
          <a:p>
            <a:pPr marR="6350" algn="ctr">
              <a:lnSpc>
                <a:spcPct val="100099"/>
              </a:lnSpc>
            </a:pPr>
            <a:r>
              <a:rPr lang="ru-RU" b="1" dirty="0">
                <a:solidFill>
                  <a:srgbClr val="C00000"/>
                </a:solidFill>
                <a:cs typeface="Calibri"/>
              </a:rPr>
              <a:t>метапредметные аспекты</a:t>
            </a:r>
            <a:endParaRPr lang="ru-RU" dirty="0">
              <a:solidFill>
                <a:srgbClr val="C00000"/>
              </a:solidFill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66466" y="1571177"/>
            <a:ext cx="3151041" cy="1437484"/>
          </a:xfrm>
          <a:prstGeom prst="rightArrowCallout">
            <a:avLst>
              <a:gd name="adj1" fmla="val 19308"/>
              <a:gd name="adj2" fmla="val 25000"/>
              <a:gd name="adj3" fmla="val 35215"/>
              <a:gd name="adj4" fmla="val 817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Вернёмся к  истокам!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111" y="1571177"/>
            <a:ext cx="8485993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83DD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«</a:t>
            </a:r>
            <a:r>
              <a:rPr lang="ru-RU" sz="2000" b="1" dirty="0" err="1">
                <a:solidFill>
                  <a:srgbClr val="C00000"/>
                </a:solidFill>
              </a:rPr>
              <a:t>Техноло́гия</a:t>
            </a:r>
            <a:r>
              <a:rPr lang="ru-RU" sz="2000" b="1" dirty="0">
                <a:solidFill>
                  <a:srgbClr val="C00000"/>
                </a:solidFill>
              </a:rPr>
              <a:t>» (учебный предмет) должна отражать аспекты базовой для себя сферы:</a:t>
            </a:r>
          </a:p>
          <a:p>
            <a:r>
              <a:rPr lang="ru-RU" sz="2000" dirty="0"/>
              <a:t>1. Технология – </a:t>
            </a:r>
            <a:r>
              <a:rPr lang="ru-RU" sz="2000" b="1" dirty="0"/>
              <a:t>замкнутый процесс полного цикла</a:t>
            </a:r>
            <a:r>
              <a:rPr lang="ru-RU" sz="2000" dirty="0"/>
              <a:t>, цель – создание проектируемого продукта (материального, интеллектуального, морального, политического и т. п.).</a:t>
            </a:r>
          </a:p>
          <a:p>
            <a:r>
              <a:rPr lang="ru-RU" sz="2000" dirty="0"/>
              <a:t>2. Для создания продукта необходим </a:t>
            </a:r>
            <a:r>
              <a:rPr lang="ru-RU" sz="2000" b="1" dirty="0"/>
              <a:t>полный цикл информационной деятельности</a:t>
            </a:r>
            <a:r>
              <a:rPr lang="ru-RU" sz="2000" dirty="0"/>
              <a:t>, схема которого следующая: </a:t>
            </a:r>
            <a:r>
              <a:rPr lang="ru-RU" sz="2000" b="1" i="1" dirty="0"/>
              <a:t>данные – информация – знание - технология (дизайн: содержание + форма).</a:t>
            </a:r>
          </a:p>
          <a:p>
            <a:r>
              <a:rPr lang="ru-RU" sz="2000" dirty="0"/>
              <a:t>3. В основе научной деятельности и учебной деятельности (как модели научной деятельности) – </a:t>
            </a:r>
            <a:r>
              <a:rPr lang="ru-RU" sz="2000" b="1" dirty="0"/>
              <a:t>информационные когнитивные технологии </a:t>
            </a:r>
            <a:r>
              <a:rPr lang="ru-RU" sz="2000" dirty="0"/>
              <a:t>(метазнания, метапредметные результаты образования, УУД и др.).</a:t>
            </a:r>
          </a:p>
          <a:p>
            <a:r>
              <a:rPr lang="ru-RU" sz="2000" dirty="0"/>
              <a:t>4. </a:t>
            </a:r>
            <a:r>
              <a:rPr lang="ru-RU" sz="2000" b="1" dirty="0"/>
              <a:t>Технологические компетенции </a:t>
            </a:r>
            <a:r>
              <a:rPr lang="ru-RU" sz="2000" dirty="0"/>
              <a:t>— универсальные (экзистенциальные) навыки: обобщённо – это способность и готовность к деятельности по решению жизненных (реальных) задач и учебно-тренировочных задач (способность учиться/разучиваться/переучиваться).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466" y="3403170"/>
            <a:ext cx="3233058" cy="20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834213" y="38946"/>
            <a:ext cx="8485994" cy="117222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endParaRPr lang="ru-RU" b="1" spc="20" dirty="0">
              <a:solidFill>
                <a:srgbClr val="002060"/>
              </a:solidFill>
              <a:cs typeface="Calibri"/>
            </a:endParaRPr>
          </a:p>
          <a:p>
            <a:pPr marR="6350" algn="ctr">
              <a:lnSpc>
                <a:spcPct val="100099"/>
              </a:lnSpc>
            </a:pPr>
            <a:r>
              <a:rPr lang="ru-RU" b="1" spc="20" dirty="0">
                <a:solidFill>
                  <a:srgbClr val="002060"/>
                </a:solidFill>
                <a:cs typeface="Calibri"/>
              </a:rPr>
              <a:t>Концепция</a:t>
            </a:r>
            <a:r>
              <a:rPr lang="ru-RU" b="1" spc="-19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15" dirty="0">
                <a:solidFill>
                  <a:srgbClr val="002060"/>
                </a:solidFill>
                <a:cs typeface="Calibri"/>
              </a:rPr>
              <a:t>преподавания учебного предмета </a:t>
            </a:r>
            <a:r>
              <a:rPr lang="ru-RU" b="1" spc="15" dirty="0">
                <a:solidFill>
                  <a:srgbClr val="C00000"/>
                </a:solidFill>
                <a:cs typeface="Calibri"/>
              </a:rPr>
              <a:t>«</a:t>
            </a:r>
            <a:r>
              <a:rPr lang="ru-RU" b="1" spc="25" dirty="0">
                <a:solidFill>
                  <a:srgbClr val="C00000"/>
                </a:solidFill>
                <a:cs typeface="Calibri"/>
              </a:rPr>
              <a:t>Технология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»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: </a:t>
            </a:r>
          </a:p>
          <a:p>
            <a:pPr marR="6350" algn="ctr">
              <a:lnSpc>
                <a:spcPct val="100099"/>
              </a:lnSpc>
            </a:pPr>
            <a:r>
              <a:rPr lang="ru-RU" b="1" dirty="0">
                <a:solidFill>
                  <a:srgbClr val="C00000"/>
                </a:solidFill>
                <a:cs typeface="Calibri"/>
              </a:rPr>
              <a:t>метапредметные аспекты</a:t>
            </a:r>
            <a:endParaRPr lang="ru-RU" dirty="0">
              <a:solidFill>
                <a:srgbClr val="C00000"/>
              </a:solidFill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803" y="1337488"/>
            <a:ext cx="51468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Глава 7. Задачи и технологии их решения </a:t>
            </a:r>
          </a:p>
          <a:p>
            <a:r>
              <a:rPr lang="ru-RU" sz="2000" dirty="0"/>
              <a:t>§.16. Учимся читать</a:t>
            </a:r>
          </a:p>
          <a:p>
            <a:r>
              <a:rPr lang="ru-RU" sz="2000" dirty="0"/>
              <a:t>§.17. Учимся обозначать</a:t>
            </a:r>
          </a:p>
          <a:p>
            <a:r>
              <a:rPr lang="ru-RU" sz="2000" dirty="0"/>
              <a:t>§.18. Учимся думать</a:t>
            </a:r>
          </a:p>
          <a:p>
            <a:r>
              <a:rPr lang="ru-RU" sz="2000" dirty="0"/>
              <a:t>§.19. Учимся запоминать</a:t>
            </a:r>
          </a:p>
          <a:p>
            <a:r>
              <a:rPr lang="ru-RU" sz="2000" dirty="0"/>
              <a:t>§.20. Учимся представлять информацию</a:t>
            </a:r>
          </a:p>
          <a:p>
            <a:r>
              <a:rPr lang="ru-RU" sz="2000" dirty="0"/>
              <a:t>§.21. Учимся писать</a:t>
            </a:r>
          </a:p>
          <a:p>
            <a:r>
              <a:rPr lang="ru-RU" sz="2000" dirty="0"/>
              <a:t>§.22. Учимся общаться</a:t>
            </a:r>
          </a:p>
          <a:p>
            <a:r>
              <a:rPr lang="ru-RU" sz="2000" dirty="0"/>
              <a:t>§.23. Учимся решать задачи</a:t>
            </a:r>
          </a:p>
          <a:p>
            <a:r>
              <a:rPr lang="ru-RU" sz="2000" dirty="0"/>
              <a:t>§.24. Учимся исследовать</a:t>
            </a:r>
          </a:p>
          <a:p>
            <a:r>
              <a:rPr lang="ru-RU" sz="2000" dirty="0"/>
              <a:t>§.25. Учимся работать над проектом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03" y="5215473"/>
            <a:ext cx="6955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Глава 6. Основы информационно-когнитивных</a:t>
            </a:r>
          </a:p>
          <a:p>
            <a:r>
              <a:rPr lang="ru-RU" sz="2000" b="1" i="1" dirty="0"/>
              <a:t>технологий</a:t>
            </a:r>
          </a:p>
          <a:p>
            <a:r>
              <a:rPr lang="ru-RU" sz="2000" dirty="0"/>
              <a:t>§.22. Данные, информация, знание </a:t>
            </a:r>
          </a:p>
          <a:p>
            <a:r>
              <a:rPr lang="ru-RU" sz="2000" dirty="0"/>
              <a:t>§.23. Информационные процессы и ресурсы</a:t>
            </a:r>
          </a:p>
          <a:p>
            <a:r>
              <a:rPr lang="ru-RU" sz="2000" dirty="0"/>
              <a:t>§.24. Формализация и моделирование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05" y="937378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5-6 класс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074" y="4815363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7-9 класс</a:t>
            </a:r>
          </a:p>
        </p:txBody>
      </p:sp>
      <p:pic>
        <p:nvPicPr>
          <p:cNvPr id="122882" name="Picture 2" descr="C:\Users\VEGA\Desktop\Технология_август\Бешенков. Два модуля\Доп иллюстрации_ЭВ Миндзаева\Пр-во и техника 5-6\параграф 17\17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21" y="1386608"/>
            <a:ext cx="1337447" cy="13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 descr="C:\Users\VEGA\Desktop\Технология_август\Бешенков. Два модуля\Доп иллюстрации_ЭВ Миндзаева\Пр-во и техника 5-6\параграф 18\1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69">
            <a:off x="4840601" y="3005233"/>
            <a:ext cx="2473217" cy="1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Picture 4" descr="C:\Users\VEGA\Desktop\Технология_август\Бешенков. Два модуля\Доп иллюстрации_ЭВ Миндзаева\Пр-во и техника 5-6\параграф 19\19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462">
            <a:off x="6685548" y="1115370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C:\Users\VEGA\Desktop\Технология_август\Бешенков. Два модуля\Доп иллюстрации_ЭВ Миндзаева\Пр-во и техника 5-6\параграф 21\21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438">
            <a:off x="7267151" y="2830429"/>
            <a:ext cx="2533185" cy="24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 descr="C:\Users\VEGA\Desktop\Технология_август\Бешенков. Два модуля\Доп иллюстрации_ЭВ Миндзаева\Пр-во и техника 5-6\параграф 22\22_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07" y="563966"/>
            <a:ext cx="1956393" cy="10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C:\Users\VEGA\Desktop\Технология_август\Бешенков. Два модуля\Доп иллюстрации_ЭВ Миндзаева\Пр-во и техника 5-6\параграф 24\24_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81" y="1886129"/>
            <a:ext cx="1277008" cy="9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C:\Users\VEGA\Desktop\Технология_август\Бешенков. Два модуля\Доп иллюстрации_ЭВ Миндзаева\Пр-во и техника 7-9\параграф 23\23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00" y="3004334"/>
            <a:ext cx="2216970" cy="12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9" name="Picture 9" descr="C:\Users\VEGA\Desktop\Технология_август\Бешенков. Два модуля\Доп иллюстрации_ЭВ Миндзаева\Пр-во и техника 7-9\параграф 24\24_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533" y="4843330"/>
            <a:ext cx="2381250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1" name="Picture 11" descr="C:\Users\VEGA\Desktop\Технология_август\Бешенков. Два модуля\Доп иллюстрации_ЭВ Миндзаева\Тех обр мат 7-9\параграф 34\34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66" y="5015418"/>
            <a:ext cx="2376018" cy="16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2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21075" r="10605" b="18065"/>
          <a:stretch/>
        </p:blipFill>
        <p:spPr bwMode="auto">
          <a:xfrm>
            <a:off x="9352879" y="794585"/>
            <a:ext cx="2776013" cy="1647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2379889" y="38946"/>
            <a:ext cx="6262655" cy="4252835"/>
          </a:xfrm>
          <a:prstGeom prst="downArrowCallout">
            <a:avLst>
              <a:gd name="adj1" fmla="val 6364"/>
              <a:gd name="adj2" fmla="val 11122"/>
              <a:gd name="adj3" fmla="val 28774"/>
              <a:gd name="adj4" fmla="val 20104"/>
            </a:avLst>
          </a:prstGeom>
          <a:solidFill>
            <a:srgbClr val="000000">
              <a:alpha val="21961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endParaRPr lang="ru-RU" b="1" spc="20" dirty="0">
              <a:solidFill>
                <a:srgbClr val="002060"/>
              </a:solidFill>
              <a:cs typeface="Calibri"/>
            </a:endParaRPr>
          </a:p>
          <a:p>
            <a:pPr marR="6350" algn="ctr">
              <a:lnSpc>
                <a:spcPct val="100099"/>
              </a:lnSpc>
            </a:pPr>
            <a:r>
              <a:rPr lang="ru-RU" b="1" spc="20" dirty="0">
                <a:solidFill>
                  <a:srgbClr val="002060"/>
                </a:solidFill>
                <a:cs typeface="Calibri"/>
              </a:rPr>
              <a:t>Концепция</a:t>
            </a:r>
            <a:r>
              <a:rPr lang="ru-RU" b="1" spc="-19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15" dirty="0">
                <a:solidFill>
                  <a:srgbClr val="002060"/>
                </a:solidFill>
                <a:cs typeface="Calibri"/>
              </a:rPr>
              <a:t>преподавания учебного предмета </a:t>
            </a:r>
            <a:r>
              <a:rPr lang="ru-RU" b="1" spc="15" dirty="0">
                <a:solidFill>
                  <a:srgbClr val="C00000"/>
                </a:solidFill>
                <a:cs typeface="Calibri"/>
              </a:rPr>
              <a:t>«</a:t>
            </a:r>
            <a:r>
              <a:rPr lang="ru-RU" b="1" spc="25" dirty="0">
                <a:solidFill>
                  <a:srgbClr val="C00000"/>
                </a:solidFill>
                <a:cs typeface="Calibri"/>
              </a:rPr>
              <a:t>Технология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»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: </a:t>
            </a:r>
          </a:p>
          <a:p>
            <a:pPr marR="6350" algn="ctr">
              <a:lnSpc>
                <a:spcPct val="100099"/>
              </a:lnSpc>
            </a:pPr>
            <a:r>
              <a:rPr lang="ru-RU" b="1" dirty="0">
                <a:solidFill>
                  <a:srgbClr val="C00000"/>
                </a:solidFill>
                <a:cs typeface="Calibri"/>
              </a:rPr>
              <a:t>метапредметные аспекты</a:t>
            </a:r>
            <a:endParaRPr lang="ru-RU" dirty="0">
              <a:solidFill>
                <a:srgbClr val="C00000"/>
              </a:solidFill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315" y="1219504"/>
            <a:ext cx="51468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Глава 7. Задачи и технологии их решения </a:t>
            </a:r>
          </a:p>
          <a:p>
            <a:r>
              <a:rPr lang="ru-RU" sz="2000" dirty="0"/>
              <a:t>§.16. Учимся читать</a:t>
            </a:r>
          </a:p>
          <a:p>
            <a:r>
              <a:rPr lang="ru-RU" sz="2000" dirty="0"/>
              <a:t>§.17. Учимся обозначать</a:t>
            </a:r>
          </a:p>
          <a:p>
            <a:r>
              <a:rPr lang="ru-RU" sz="2000" dirty="0"/>
              <a:t>§.18. Учимся думать</a:t>
            </a:r>
          </a:p>
          <a:p>
            <a:r>
              <a:rPr lang="ru-RU" sz="2000" dirty="0"/>
              <a:t>§.19. Учимся запоминать</a:t>
            </a:r>
          </a:p>
          <a:p>
            <a:r>
              <a:rPr lang="ru-RU" sz="2000" dirty="0"/>
              <a:t>§.20. Учимся представлять информацию</a:t>
            </a:r>
          </a:p>
          <a:p>
            <a:r>
              <a:rPr lang="ru-RU" sz="2000" dirty="0"/>
              <a:t>§.21. Учимся писать</a:t>
            </a:r>
          </a:p>
          <a:p>
            <a:r>
              <a:rPr lang="ru-RU" sz="2000" dirty="0"/>
              <a:t>§.22. Учимся общаться</a:t>
            </a:r>
          </a:p>
          <a:p>
            <a:r>
              <a:rPr lang="ru-RU" sz="2000" dirty="0"/>
              <a:t>§.23. Учимся решать задачи</a:t>
            </a:r>
          </a:p>
          <a:p>
            <a:r>
              <a:rPr lang="ru-RU" sz="2000" dirty="0"/>
              <a:t>§.24. Учимся исследовать</a:t>
            </a:r>
          </a:p>
          <a:p>
            <a:r>
              <a:rPr lang="ru-RU" sz="2000" dirty="0"/>
              <a:t>§.25. Учимся работать над проектом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315" y="5097489"/>
            <a:ext cx="6955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Глава 6. Основы </a:t>
            </a:r>
          </a:p>
          <a:p>
            <a:r>
              <a:rPr lang="ru-RU" sz="2000" b="1" i="1" dirty="0"/>
              <a:t>информационно-когнитивных технологий</a:t>
            </a:r>
          </a:p>
          <a:p>
            <a:r>
              <a:rPr lang="ru-RU" sz="2000" dirty="0"/>
              <a:t>§.22. Данные, информация, знание </a:t>
            </a:r>
          </a:p>
          <a:p>
            <a:r>
              <a:rPr lang="ru-RU" sz="2000" dirty="0"/>
              <a:t>§.23. Информационные процессы и ресурсы</a:t>
            </a:r>
          </a:p>
          <a:p>
            <a:r>
              <a:rPr lang="ru-RU" sz="2000" dirty="0"/>
              <a:t>§.24. Формализация и моделирование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317" y="819394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5-6 класс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586" y="4697379"/>
            <a:ext cx="159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7-9 класс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2880" y="111017"/>
            <a:ext cx="277601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Внутренняя структура учебного занятия</a:t>
            </a:r>
          </a:p>
          <a:p>
            <a:pPr algn="ctr"/>
            <a:r>
              <a:rPr lang="ru-RU" sz="1200" dirty="0"/>
              <a:t>(традиционная в рамках ФГОС)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516638" y="4306530"/>
            <a:ext cx="3592988" cy="138538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22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r>
              <a:rPr lang="ru-RU" b="1" spc="20" dirty="0">
                <a:solidFill>
                  <a:srgbClr val="C00000"/>
                </a:solidFill>
                <a:cs typeface="Calibri"/>
              </a:rPr>
              <a:t>Метапредметное содержание</a:t>
            </a:r>
          </a:p>
          <a:p>
            <a:pPr marR="6350" algn="ctr">
              <a:lnSpc>
                <a:spcPct val="100099"/>
              </a:lnSpc>
            </a:pPr>
            <a:r>
              <a:rPr lang="ru-RU" b="1" spc="20" dirty="0">
                <a:solidFill>
                  <a:srgbClr val="C00000"/>
                </a:solidFill>
                <a:cs typeface="Calibri"/>
              </a:rPr>
              <a:t>(изучаем технологии «учения»)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9625" y="2536815"/>
            <a:ext cx="50192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Когнитивные информационные и коммуникационные технологии: «</a:t>
            </a:r>
            <a:r>
              <a:rPr lang="ru-RU" sz="1600" dirty="0" err="1"/>
              <a:t>метапознавательные</a:t>
            </a:r>
            <a:r>
              <a:rPr lang="ru-RU" sz="1600" dirty="0"/>
              <a:t>» технологии, представляющие собой процесс сбора, извлечения, представления, хранения, обработки, интерпретации знаний и производства новых знаний, основанные на принципах формализации когнитивных способностей человека, а также совокупность средств, способов, методов, применяемых в образовании с целью управления интеллектуальным (</a:t>
            </a:r>
            <a:r>
              <a:rPr lang="ru-RU" sz="1600" dirty="0" err="1"/>
              <a:t>метапознавательным</a:t>
            </a:r>
            <a:r>
              <a:rPr lang="ru-RU" sz="1600" dirty="0"/>
              <a:t>) развитием обучаемых, в основе которых - формализация когнитивных способностей человека.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36486" y="5374488"/>
            <a:ext cx="472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Когнитивные методы связанны с механизмом восприятия, обработки и хранения информации человеком, процессом взаимодействия людей 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38821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2" y="685799"/>
            <a:ext cx="10752667" cy="73203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2D2B8D"/>
                </a:solidFill>
              </a:rPr>
              <a:t>                                        Модульный курс</a:t>
            </a:r>
            <a:br>
              <a:rPr lang="ru-RU" sz="3600" b="1" dirty="0">
                <a:solidFill>
                  <a:srgbClr val="2D2B8D"/>
                </a:solidFill>
              </a:rPr>
            </a:br>
            <a:r>
              <a:rPr lang="ru-RU" sz="2700" b="1" dirty="0" err="1">
                <a:solidFill>
                  <a:srgbClr val="2D2B8D"/>
                </a:solidFill>
              </a:rPr>
              <a:t>С.А.Бешенков</a:t>
            </a:r>
            <a:r>
              <a:rPr lang="ru-RU" sz="2700" b="1" dirty="0">
                <a:solidFill>
                  <a:srgbClr val="2D2B8D"/>
                </a:solidFill>
              </a:rPr>
              <a:t>, М.И. </a:t>
            </a:r>
            <a:r>
              <a:rPr lang="ru-RU" sz="2700" b="1" dirty="0" err="1">
                <a:solidFill>
                  <a:srgbClr val="2D2B8D"/>
                </a:solidFill>
              </a:rPr>
              <a:t>Шутикова</a:t>
            </a:r>
            <a:r>
              <a:rPr lang="ru-RU" sz="2700" b="1" dirty="0">
                <a:solidFill>
                  <a:srgbClr val="2D2B8D"/>
                </a:solidFill>
              </a:rPr>
              <a:t>, Э.В. </a:t>
            </a:r>
            <a:r>
              <a:rPr lang="ru-RU" sz="2700" b="1" dirty="0" err="1">
                <a:solidFill>
                  <a:srgbClr val="2D2B8D"/>
                </a:solidFill>
              </a:rPr>
              <a:t>Миндзаева</a:t>
            </a:r>
            <a:r>
              <a:rPr lang="ru-RU" sz="2700" b="1" dirty="0">
                <a:solidFill>
                  <a:srgbClr val="2D2B8D"/>
                </a:solidFill>
              </a:rPr>
              <a:t>, В.И.Филиппов и др</a:t>
            </a:r>
            <a:r>
              <a:rPr lang="ru-RU" sz="3600" b="1" dirty="0">
                <a:solidFill>
                  <a:srgbClr val="2D2B8D"/>
                </a:solidFill>
              </a:rPr>
              <a:t>.</a:t>
            </a:r>
          </a:p>
        </p:txBody>
      </p:sp>
      <p:grpSp>
        <p:nvGrpSpPr>
          <p:cNvPr id="3" name="object 15"/>
          <p:cNvGrpSpPr>
            <a:grpSpLocks noGrp="1"/>
          </p:cNvGrpSpPr>
          <p:nvPr/>
        </p:nvGrpSpPr>
        <p:grpSpPr>
          <a:xfrm>
            <a:off x="609600" y="1600200"/>
            <a:ext cx="10972455" cy="4967215"/>
            <a:chOff x="0" y="2362898"/>
            <a:chExt cx="12163043" cy="4495099"/>
          </a:xfrm>
        </p:grpSpPr>
        <p:pic>
          <p:nvPicPr>
            <p:cNvPr id="5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5995" y="2362898"/>
              <a:ext cx="9147048" cy="4495099"/>
            </a:xfrm>
            <a:prstGeom prst="rect">
              <a:avLst/>
            </a:prstGeom>
          </p:spPr>
        </p:pic>
        <p:pic>
          <p:nvPicPr>
            <p:cNvPr id="6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62961"/>
              <a:ext cx="1961540" cy="2067179"/>
            </a:xfrm>
            <a:prstGeom prst="rect">
              <a:avLst/>
            </a:prstGeom>
          </p:spPr>
        </p:pic>
      </p:grpSp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3034" y="3699934"/>
            <a:ext cx="1765966" cy="2145428"/>
          </a:xfrm>
          <a:prstGeom prst="rect">
            <a:avLst/>
          </a:prstGeom>
        </p:spPr>
      </p:pic>
      <p:pic>
        <p:nvPicPr>
          <p:cNvPr id="9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3393" y="0"/>
            <a:ext cx="2159000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5013" y="902759"/>
            <a:ext cx="3586479" cy="1491615"/>
            <a:chOff x="7051040" y="2816301"/>
            <a:chExt cx="3586479" cy="1491615"/>
          </a:xfrm>
        </p:grpSpPr>
        <p:sp>
          <p:nvSpPr>
            <p:cNvPr id="3" name="object 3"/>
            <p:cNvSpPr/>
            <p:nvPr/>
          </p:nvSpPr>
          <p:spPr>
            <a:xfrm>
              <a:off x="7114540" y="2816301"/>
              <a:ext cx="3348990" cy="1200785"/>
            </a:xfrm>
            <a:custGeom>
              <a:avLst/>
              <a:gdLst/>
              <a:ahLst/>
              <a:cxnLst/>
              <a:rect l="l" t="t" r="r" b="b"/>
              <a:pathLst>
                <a:path w="3348990" h="1200785">
                  <a:moveTo>
                    <a:pt x="3348990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3348990" y="1200327"/>
                  </a:lnTo>
                  <a:lnTo>
                    <a:pt x="334899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1520" y="3281679"/>
              <a:ext cx="3413760" cy="477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1040" y="3830319"/>
              <a:ext cx="3586479" cy="477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8893" y="2976244"/>
              <a:ext cx="2818003" cy="3384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4420" y="3162421"/>
              <a:ext cx="148854" cy="969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0180" y="3162421"/>
              <a:ext cx="148854" cy="969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41309" y="3058159"/>
              <a:ext cx="1654175" cy="121920"/>
            </a:xfrm>
            <a:custGeom>
              <a:avLst/>
              <a:gdLst/>
              <a:ahLst/>
              <a:cxnLst/>
              <a:rect l="l" t="t" r="r" b="b"/>
              <a:pathLst>
                <a:path w="1654175" h="121919">
                  <a:moveTo>
                    <a:pt x="1608836" y="0"/>
                  </a:moveTo>
                  <a:lnTo>
                    <a:pt x="1564640" y="121412"/>
                  </a:lnTo>
                  <a:lnTo>
                    <a:pt x="1653921" y="121412"/>
                  </a:lnTo>
                  <a:lnTo>
                    <a:pt x="1608836" y="0"/>
                  </a:lnTo>
                  <a:close/>
                </a:path>
                <a:path w="1654175" h="121919">
                  <a:moveTo>
                    <a:pt x="44196" y="0"/>
                  </a:moveTo>
                  <a:lnTo>
                    <a:pt x="0" y="121412"/>
                  </a:lnTo>
                  <a:lnTo>
                    <a:pt x="89281" y="121412"/>
                  </a:lnTo>
                  <a:lnTo>
                    <a:pt x="44196" y="0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4030" y="3032119"/>
              <a:ext cx="126629" cy="1030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6840" y="3027674"/>
              <a:ext cx="191145" cy="235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1880" y="3027674"/>
              <a:ext cx="191145" cy="2355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98893" y="2976244"/>
              <a:ext cx="2818130" cy="338455"/>
            </a:xfrm>
            <a:custGeom>
              <a:avLst/>
              <a:gdLst/>
              <a:ahLst/>
              <a:cxnLst/>
              <a:rect l="l" t="t" r="r" b="b"/>
              <a:pathLst>
                <a:path w="2818129" h="338454">
                  <a:moveTo>
                    <a:pt x="1930527" y="5587"/>
                  </a:moveTo>
                  <a:lnTo>
                    <a:pt x="2190623" y="5587"/>
                  </a:lnTo>
                  <a:lnTo>
                    <a:pt x="2190623" y="60959"/>
                  </a:lnTo>
                  <a:lnTo>
                    <a:pt x="2093722" y="60959"/>
                  </a:lnTo>
                  <a:lnTo>
                    <a:pt x="2093722" y="332866"/>
                  </a:lnTo>
                  <a:lnTo>
                    <a:pt x="2027554" y="332866"/>
                  </a:lnTo>
                  <a:lnTo>
                    <a:pt x="2027554" y="60959"/>
                  </a:lnTo>
                  <a:lnTo>
                    <a:pt x="1930527" y="60959"/>
                  </a:lnTo>
                  <a:lnTo>
                    <a:pt x="1930527" y="5587"/>
                  </a:lnTo>
                  <a:close/>
                </a:path>
                <a:path w="2818129" h="338454">
                  <a:moveTo>
                    <a:pt x="1274572" y="5587"/>
                  </a:moveTo>
                  <a:lnTo>
                    <a:pt x="1519174" y="5587"/>
                  </a:lnTo>
                  <a:lnTo>
                    <a:pt x="1519174" y="60451"/>
                  </a:lnTo>
                  <a:lnTo>
                    <a:pt x="1340611" y="60451"/>
                  </a:lnTo>
                  <a:lnTo>
                    <a:pt x="1340611" y="136397"/>
                  </a:lnTo>
                  <a:lnTo>
                    <a:pt x="1429003" y="136397"/>
                  </a:lnTo>
                  <a:lnTo>
                    <a:pt x="1446526" y="136965"/>
                  </a:lnTo>
                  <a:lnTo>
                    <a:pt x="1489709" y="145287"/>
                  </a:lnTo>
                  <a:lnTo>
                    <a:pt x="1521981" y="167290"/>
                  </a:lnTo>
                  <a:lnTo>
                    <a:pt x="1543732" y="204533"/>
                  </a:lnTo>
                  <a:lnTo>
                    <a:pt x="1548002" y="234822"/>
                  </a:lnTo>
                  <a:lnTo>
                    <a:pt x="1546931" y="250876"/>
                  </a:lnTo>
                  <a:lnTo>
                    <a:pt x="1530857" y="291845"/>
                  </a:lnTo>
                  <a:lnTo>
                    <a:pt x="1502354" y="318867"/>
                  </a:lnTo>
                  <a:lnTo>
                    <a:pt x="1464976" y="330676"/>
                  </a:lnTo>
                  <a:lnTo>
                    <a:pt x="1429003" y="332866"/>
                  </a:lnTo>
                  <a:lnTo>
                    <a:pt x="1274572" y="332866"/>
                  </a:lnTo>
                  <a:lnTo>
                    <a:pt x="1274572" y="5587"/>
                  </a:lnTo>
                  <a:close/>
                </a:path>
                <a:path w="2818129" h="338454">
                  <a:moveTo>
                    <a:pt x="1052449" y="5587"/>
                  </a:moveTo>
                  <a:lnTo>
                    <a:pt x="1122299" y="5587"/>
                  </a:lnTo>
                  <a:lnTo>
                    <a:pt x="1253362" y="332866"/>
                  </a:lnTo>
                  <a:lnTo>
                    <a:pt x="1181480" y="332866"/>
                  </a:lnTo>
                  <a:lnTo>
                    <a:pt x="1152905" y="258571"/>
                  </a:lnTo>
                  <a:lnTo>
                    <a:pt x="1022096" y="258571"/>
                  </a:lnTo>
                  <a:lnTo>
                    <a:pt x="995045" y="332866"/>
                  </a:lnTo>
                  <a:lnTo>
                    <a:pt x="924940" y="332866"/>
                  </a:lnTo>
                  <a:lnTo>
                    <a:pt x="1052449" y="5587"/>
                  </a:lnTo>
                  <a:close/>
                </a:path>
                <a:path w="2818129" h="338454">
                  <a:moveTo>
                    <a:pt x="694054" y="5587"/>
                  </a:moveTo>
                  <a:lnTo>
                    <a:pt x="800100" y="5587"/>
                  </a:lnTo>
                  <a:lnTo>
                    <a:pt x="827653" y="5897"/>
                  </a:lnTo>
                  <a:lnTo>
                    <a:pt x="866947" y="8374"/>
                  </a:lnTo>
                  <a:lnTo>
                    <a:pt x="904557" y="22161"/>
                  </a:lnTo>
                  <a:lnTo>
                    <a:pt x="934090" y="55756"/>
                  </a:lnTo>
                  <a:lnTo>
                    <a:pt x="944752" y="106299"/>
                  </a:lnTo>
                  <a:lnTo>
                    <a:pt x="944082" y="120753"/>
                  </a:lnTo>
                  <a:lnTo>
                    <a:pt x="928020" y="166691"/>
                  </a:lnTo>
                  <a:lnTo>
                    <a:pt x="897588" y="194562"/>
                  </a:lnTo>
                  <a:lnTo>
                    <a:pt x="858585" y="206797"/>
                  </a:lnTo>
                  <a:lnTo>
                    <a:pt x="803275" y="209422"/>
                  </a:lnTo>
                  <a:lnTo>
                    <a:pt x="760222" y="209422"/>
                  </a:lnTo>
                  <a:lnTo>
                    <a:pt x="760222" y="332866"/>
                  </a:lnTo>
                  <a:lnTo>
                    <a:pt x="694054" y="332866"/>
                  </a:lnTo>
                  <a:lnTo>
                    <a:pt x="694054" y="5587"/>
                  </a:lnTo>
                  <a:close/>
                </a:path>
                <a:path w="2818129" h="338454">
                  <a:moveTo>
                    <a:pt x="370331" y="5587"/>
                  </a:moveTo>
                  <a:lnTo>
                    <a:pt x="614933" y="5587"/>
                  </a:lnTo>
                  <a:lnTo>
                    <a:pt x="614933" y="60451"/>
                  </a:lnTo>
                  <a:lnTo>
                    <a:pt x="436372" y="60451"/>
                  </a:lnTo>
                  <a:lnTo>
                    <a:pt x="436372" y="136397"/>
                  </a:lnTo>
                  <a:lnTo>
                    <a:pt x="524763" y="136397"/>
                  </a:lnTo>
                  <a:lnTo>
                    <a:pt x="542286" y="136965"/>
                  </a:lnTo>
                  <a:lnTo>
                    <a:pt x="585470" y="145287"/>
                  </a:lnTo>
                  <a:lnTo>
                    <a:pt x="617741" y="167290"/>
                  </a:lnTo>
                  <a:lnTo>
                    <a:pt x="639492" y="204533"/>
                  </a:lnTo>
                  <a:lnTo>
                    <a:pt x="643762" y="234822"/>
                  </a:lnTo>
                  <a:lnTo>
                    <a:pt x="642691" y="250876"/>
                  </a:lnTo>
                  <a:lnTo>
                    <a:pt x="626617" y="291845"/>
                  </a:lnTo>
                  <a:lnTo>
                    <a:pt x="598114" y="318867"/>
                  </a:lnTo>
                  <a:lnTo>
                    <a:pt x="560736" y="330676"/>
                  </a:lnTo>
                  <a:lnTo>
                    <a:pt x="524763" y="332866"/>
                  </a:lnTo>
                  <a:lnTo>
                    <a:pt x="370331" y="332866"/>
                  </a:lnTo>
                  <a:lnTo>
                    <a:pt x="370331" y="5587"/>
                  </a:lnTo>
                  <a:close/>
                </a:path>
                <a:path w="2818129" h="338454">
                  <a:moveTo>
                    <a:pt x="2487040" y="3301"/>
                  </a:moveTo>
                  <a:lnTo>
                    <a:pt x="2487040" y="52196"/>
                  </a:lnTo>
                  <a:lnTo>
                    <a:pt x="2477642" y="52069"/>
                  </a:lnTo>
                  <a:lnTo>
                    <a:pt x="2468141" y="52379"/>
                  </a:lnTo>
                  <a:lnTo>
                    <a:pt x="2432684" y="72389"/>
                  </a:lnTo>
                  <a:lnTo>
                    <a:pt x="2415539" y="114553"/>
                  </a:lnTo>
                  <a:lnTo>
                    <a:pt x="2412442" y="122676"/>
                  </a:lnTo>
                  <a:lnTo>
                    <a:pt x="2385831" y="159216"/>
                  </a:lnTo>
                  <a:lnTo>
                    <a:pt x="2377566" y="164337"/>
                  </a:lnTo>
                  <a:lnTo>
                    <a:pt x="2388139" y="168267"/>
                  </a:lnTo>
                  <a:lnTo>
                    <a:pt x="2421475" y="199983"/>
                  </a:lnTo>
                  <a:lnTo>
                    <a:pt x="2445638" y="243077"/>
                  </a:lnTo>
                  <a:lnTo>
                    <a:pt x="2489961" y="332104"/>
                  </a:lnTo>
                  <a:lnTo>
                    <a:pt x="2617088" y="5587"/>
                  </a:lnTo>
                  <a:lnTo>
                    <a:pt x="2686938" y="5587"/>
                  </a:lnTo>
                  <a:lnTo>
                    <a:pt x="2818003" y="332866"/>
                  </a:lnTo>
                  <a:lnTo>
                    <a:pt x="2746121" y="332866"/>
                  </a:lnTo>
                  <a:lnTo>
                    <a:pt x="2717546" y="258571"/>
                  </a:lnTo>
                  <a:lnTo>
                    <a:pt x="2586735" y="258571"/>
                  </a:lnTo>
                  <a:lnTo>
                    <a:pt x="2559684" y="332866"/>
                  </a:lnTo>
                  <a:lnTo>
                    <a:pt x="2490342" y="332866"/>
                  </a:lnTo>
                  <a:lnTo>
                    <a:pt x="2489580" y="332866"/>
                  </a:lnTo>
                  <a:lnTo>
                    <a:pt x="2412618" y="332866"/>
                  </a:lnTo>
                  <a:lnTo>
                    <a:pt x="2373629" y="248284"/>
                  </a:lnTo>
                  <a:lnTo>
                    <a:pt x="2372995" y="247014"/>
                  </a:lnTo>
                  <a:lnTo>
                    <a:pt x="2371725" y="244728"/>
                  </a:lnTo>
                  <a:lnTo>
                    <a:pt x="2369820" y="241300"/>
                  </a:lnTo>
                  <a:lnTo>
                    <a:pt x="2369057" y="240156"/>
                  </a:lnTo>
                  <a:lnTo>
                    <a:pt x="2366263" y="234950"/>
                  </a:lnTo>
                  <a:lnTo>
                    <a:pt x="2361564" y="225932"/>
                  </a:lnTo>
                  <a:lnTo>
                    <a:pt x="2355468" y="214979"/>
                  </a:lnTo>
                  <a:lnTo>
                    <a:pt x="2323572" y="190011"/>
                  </a:lnTo>
                  <a:lnTo>
                    <a:pt x="2315717" y="189483"/>
                  </a:lnTo>
                  <a:lnTo>
                    <a:pt x="2315717" y="332866"/>
                  </a:lnTo>
                  <a:lnTo>
                    <a:pt x="2249678" y="332866"/>
                  </a:lnTo>
                  <a:lnTo>
                    <a:pt x="2249678" y="5587"/>
                  </a:lnTo>
                  <a:lnTo>
                    <a:pt x="2315717" y="5587"/>
                  </a:lnTo>
                  <a:lnTo>
                    <a:pt x="2315717" y="144906"/>
                  </a:lnTo>
                  <a:lnTo>
                    <a:pt x="2325883" y="143335"/>
                  </a:lnTo>
                  <a:lnTo>
                    <a:pt x="2355611" y="116204"/>
                  </a:lnTo>
                  <a:lnTo>
                    <a:pt x="2369820" y="82550"/>
                  </a:lnTo>
                  <a:lnTo>
                    <a:pt x="2380108" y="58550"/>
                  </a:lnTo>
                  <a:lnTo>
                    <a:pt x="2400734" y="25507"/>
                  </a:lnTo>
                  <a:lnTo>
                    <a:pt x="2437955" y="6794"/>
                  </a:lnTo>
                  <a:lnTo>
                    <a:pt x="2477388" y="3555"/>
                  </a:lnTo>
                  <a:lnTo>
                    <a:pt x="2478912" y="3555"/>
                  </a:lnTo>
                  <a:lnTo>
                    <a:pt x="2482087" y="3555"/>
                  </a:lnTo>
                  <a:lnTo>
                    <a:pt x="2487040" y="3301"/>
                  </a:lnTo>
                  <a:close/>
                </a:path>
                <a:path w="2818129" h="338454">
                  <a:moveTo>
                    <a:pt x="1743202" y="0"/>
                  </a:moveTo>
                  <a:lnTo>
                    <a:pt x="1808337" y="11223"/>
                  </a:lnTo>
                  <a:lnTo>
                    <a:pt x="1858899" y="44830"/>
                  </a:lnTo>
                  <a:lnTo>
                    <a:pt x="1891474" y="98488"/>
                  </a:lnTo>
                  <a:lnTo>
                    <a:pt x="1902332" y="169671"/>
                  </a:lnTo>
                  <a:lnTo>
                    <a:pt x="1899642" y="207131"/>
                  </a:lnTo>
                  <a:lnTo>
                    <a:pt x="1878115" y="269095"/>
                  </a:lnTo>
                  <a:lnTo>
                    <a:pt x="1835941" y="313219"/>
                  </a:lnTo>
                  <a:lnTo>
                    <a:pt x="1778359" y="335647"/>
                  </a:lnTo>
                  <a:lnTo>
                    <a:pt x="1744090" y="338454"/>
                  </a:lnTo>
                  <a:lnTo>
                    <a:pt x="1709469" y="335668"/>
                  </a:lnTo>
                  <a:lnTo>
                    <a:pt x="1651418" y="313380"/>
                  </a:lnTo>
                  <a:lnTo>
                    <a:pt x="1609177" y="269493"/>
                  </a:lnTo>
                  <a:lnTo>
                    <a:pt x="1587650" y="208152"/>
                  </a:lnTo>
                  <a:lnTo>
                    <a:pt x="1584959" y="171195"/>
                  </a:lnTo>
                  <a:lnTo>
                    <a:pt x="1585890" y="147220"/>
                  </a:lnTo>
                  <a:lnTo>
                    <a:pt x="1593371" y="105223"/>
                  </a:lnTo>
                  <a:lnTo>
                    <a:pt x="1613074" y="63547"/>
                  </a:lnTo>
                  <a:lnTo>
                    <a:pt x="1640230" y="33135"/>
                  </a:lnTo>
                  <a:lnTo>
                    <a:pt x="1672716" y="12953"/>
                  </a:lnTo>
                  <a:lnTo>
                    <a:pt x="1723794" y="809"/>
                  </a:lnTo>
                  <a:lnTo>
                    <a:pt x="1743202" y="0"/>
                  </a:lnTo>
                  <a:close/>
                </a:path>
                <a:path w="2818129" h="338454">
                  <a:moveTo>
                    <a:pt x="158241" y="0"/>
                  </a:moveTo>
                  <a:lnTo>
                    <a:pt x="223377" y="11223"/>
                  </a:lnTo>
                  <a:lnTo>
                    <a:pt x="273938" y="44830"/>
                  </a:lnTo>
                  <a:lnTo>
                    <a:pt x="306514" y="98488"/>
                  </a:lnTo>
                  <a:lnTo>
                    <a:pt x="317373" y="169671"/>
                  </a:lnTo>
                  <a:lnTo>
                    <a:pt x="314682" y="207131"/>
                  </a:lnTo>
                  <a:lnTo>
                    <a:pt x="293155" y="269095"/>
                  </a:lnTo>
                  <a:lnTo>
                    <a:pt x="250981" y="313219"/>
                  </a:lnTo>
                  <a:lnTo>
                    <a:pt x="193399" y="335647"/>
                  </a:lnTo>
                  <a:lnTo>
                    <a:pt x="159130" y="338454"/>
                  </a:lnTo>
                  <a:lnTo>
                    <a:pt x="124509" y="335668"/>
                  </a:lnTo>
                  <a:lnTo>
                    <a:pt x="66458" y="313380"/>
                  </a:lnTo>
                  <a:lnTo>
                    <a:pt x="24217" y="269493"/>
                  </a:lnTo>
                  <a:lnTo>
                    <a:pt x="2690" y="208152"/>
                  </a:lnTo>
                  <a:lnTo>
                    <a:pt x="0" y="171195"/>
                  </a:lnTo>
                  <a:lnTo>
                    <a:pt x="930" y="147220"/>
                  </a:lnTo>
                  <a:lnTo>
                    <a:pt x="8411" y="105223"/>
                  </a:lnTo>
                  <a:lnTo>
                    <a:pt x="28114" y="63547"/>
                  </a:lnTo>
                  <a:lnTo>
                    <a:pt x="55270" y="33135"/>
                  </a:lnTo>
                  <a:lnTo>
                    <a:pt x="87756" y="12953"/>
                  </a:lnTo>
                  <a:lnTo>
                    <a:pt x="138834" y="809"/>
                  </a:lnTo>
                  <a:lnTo>
                    <a:pt x="158241" y="0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7204" y="3524884"/>
              <a:ext cx="2963799" cy="4042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94768" y="3711061"/>
              <a:ext cx="148727" cy="969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7677" y="3710045"/>
              <a:ext cx="149997" cy="976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7950" y="3580759"/>
              <a:ext cx="126629" cy="1030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39020" y="3580251"/>
              <a:ext cx="134503" cy="2277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77677" y="3579870"/>
              <a:ext cx="137932" cy="8586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47204" y="3524884"/>
              <a:ext cx="2964180" cy="404495"/>
            </a:xfrm>
            <a:custGeom>
              <a:avLst/>
              <a:gdLst/>
              <a:ahLst/>
              <a:cxnLst/>
              <a:rect l="l" t="t" r="r" b="b"/>
              <a:pathLst>
                <a:path w="2964179" h="404495">
                  <a:moveTo>
                    <a:pt x="2897759" y="5587"/>
                  </a:moveTo>
                  <a:lnTo>
                    <a:pt x="2963799" y="5587"/>
                  </a:lnTo>
                  <a:lnTo>
                    <a:pt x="2963799" y="332866"/>
                  </a:lnTo>
                  <a:lnTo>
                    <a:pt x="2897759" y="332866"/>
                  </a:lnTo>
                  <a:lnTo>
                    <a:pt x="2897759" y="5587"/>
                  </a:lnTo>
                  <a:close/>
                </a:path>
                <a:path w="2964179" h="404495">
                  <a:moveTo>
                    <a:pt x="2586481" y="5587"/>
                  </a:moveTo>
                  <a:lnTo>
                    <a:pt x="2652649" y="5587"/>
                  </a:lnTo>
                  <a:lnTo>
                    <a:pt x="2652649" y="136397"/>
                  </a:lnTo>
                  <a:lnTo>
                    <a:pt x="2741041" y="136397"/>
                  </a:lnTo>
                  <a:lnTo>
                    <a:pt x="2787814" y="141755"/>
                  </a:lnTo>
                  <a:lnTo>
                    <a:pt x="2823972" y="159162"/>
                  </a:lnTo>
                  <a:lnTo>
                    <a:pt x="2850102" y="192496"/>
                  </a:lnTo>
                  <a:lnTo>
                    <a:pt x="2859531" y="235965"/>
                  </a:lnTo>
                  <a:lnTo>
                    <a:pt x="2858438" y="252041"/>
                  </a:lnTo>
                  <a:lnTo>
                    <a:pt x="2842132" y="293242"/>
                  </a:lnTo>
                  <a:lnTo>
                    <a:pt x="2813825" y="320085"/>
                  </a:lnTo>
                  <a:lnTo>
                    <a:pt x="2777124" y="330882"/>
                  </a:lnTo>
                  <a:lnTo>
                    <a:pt x="2741041" y="332866"/>
                  </a:lnTo>
                  <a:lnTo>
                    <a:pt x="2586481" y="332866"/>
                  </a:lnTo>
                  <a:lnTo>
                    <a:pt x="2586481" y="5587"/>
                  </a:lnTo>
                  <a:close/>
                </a:path>
                <a:path w="2964179" h="404495">
                  <a:moveTo>
                    <a:pt x="2259838" y="5587"/>
                  </a:moveTo>
                  <a:lnTo>
                    <a:pt x="2325878" y="5587"/>
                  </a:lnTo>
                  <a:lnTo>
                    <a:pt x="2325878" y="134365"/>
                  </a:lnTo>
                  <a:lnTo>
                    <a:pt x="2455418" y="134365"/>
                  </a:lnTo>
                  <a:lnTo>
                    <a:pt x="2455418" y="5587"/>
                  </a:lnTo>
                  <a:lnTo>
                    <a:pt x="2521457" y="5587"/>
                  </a:lnTo>
                  <a:lnTo>
                    <a:pt x="2521457" y="332866"/>
                  </a:lnTo>
                  <a:lnTo>
                    <a:pt x="2455418" y="332866"/>
                  </a:lnTo>
                  <a:lnTo>
                    <a:pt x="2455418" y="189737"/>
                  </a:lnTo>
                  <a:lnTo>
                    <a:pt x="2325878" y="189737"/>
                  </a:lnTo>
                  <a:lnTo>
                    <a:pt x="2325878" y="332866"/>
                  </a:lnTo>
                  <a:lnTo>
                    <a:pt x="2259838" y="332866"/>
                  </a:lnTo>
                  <a:lnTo>
                    <a:pt x="2259838" y="5587"/>
                  </a:lnTo>
                  <a:close/>
                </a:path>
                <a:path w="2964179" h="404495">
                  <a:moveTo>
                    <a:pt x="1945513" y="5587"/>
                  </a:moveTo>
                  <a:lnTo>
                    <a:pt x="2007362" y="5587"/>
                  </a:lnTo>
                  <a:lnTo>
                    <a:pt x="2007362" y="223519"/>
                  </a:lnTo>
                  <a:lnTo>
                    <a:pt x="2139950" y="5587"/>
                  </a:lnTo>
                  <a:lnTo>
                    <a:pt x="2205863" y="5587"/>
                  </a:lnTo>
                  <a:lnTo>
                    <a:pt x="2205863" y="332866"/>
                  </a:lnTo>
                  <a:lnTo>
                    <a:pt x="2144014" y="332866"/>
                  </a:lnTo>
                  <a:lnTo>
                    <a:pt x="2144014" y="119252"/>
                  </a:lnTo>
                  <a:lnTo>
                    <a:pt x="2011679" y="332866"/>
                  </a:lnTo>
                  <a:lnTo>
                    <a:pt x="1945513" y="332866"/>
                  </a:lnTo>
                  <a:lnTo>
                    <a:pt x="1945513" y="5587"/>
                  </a:lnTo>
                  <a:close/>
                </a:path>
                <a:path w="2964179" h="404495">
                  <a:moveTo>
                    <a:pt x="1304544" y="5587"/>
                  </a:moveTo>
                  <a:lnTo>
                    <a:pt x="1547241" y="5587"/>
                  </a:lnTo>
                  <a:lnTo>
                    <a:pt x="1547241" y="60960"/>
                  </a:lnTo>
                  <a:lnTo>
                    <a:pt x="1370711" y="60960"/>
                  </a:lnTo>
                  <a:lnTo>
                    <a:pt x="1370711" y="133476"/>
                  </a:lnTo>
                  <a:lnTo>
                    <a:pt x="1534922" y="133476"/>
                  </a:lnTo>
                  <a:lnTo>
                    <a:pt x="1534922" y="188594"/>
                  </a:lnTo>
                  <a:lnTo>
                    <a:pt x="1370711" y="188594"/>
                  </a:lnTo>
                  <a:lnTo>
                    <a:pt x="1370711" y="277748"/>
                  </a:lnTo>
                  <a:lnTo>
                    <a:pt x="1553464" y="277748"/>
                  </a:lnTo>
                  <a:lnTo>
                    <a:pt x="1553464" y="332866"/>
                  </a:lnTo>
                  <a:lnTo>
                    <a:pt x="1304544" y="332866"/>
                  </a:lnTo>
                  <a:lnTo>
                    <a:pt x="1304544" y="5587"/>
                  </a:lnTo>
                  <a:close/>
                </a:path>
                <a:path w="2964179" h="404495">
                  <a:moveTo>
                    <a:pt x="969518" y="5587"/>
                  </a:moveTo>
                  <a:lnTo>
                    <a:pt x="1100327" y="5587"/>
                  </a:lnTo>
                  <a:lnTo>
                    <a:pt x="1118520" y="5780"/>
                  </a:lnTo>
                  <a:lnTo>
                    <a:pt x="1158240" y="8762"/>
                  </a:lnTo>
                  <a:lnTo>
                    <a:pt x="1199618" y="27922"/>
                  </a:lnTo>
                  <a:lnTo>
                    <a:pt x="1225089" y="67786"/>
                  </a:lnTo>
                  <a:lnTo>
                    <a:pt x="1227581" y="88010"/>
                  </a:lnTo>
                  <a:lnTo>
                    <a:pt x="1226798" y="99224"/>
                  </a:lnTo>
                  <a:lnTo>
                    <a:pt x="1208397" y="139180"/>
                  </a:lnTo>
                  <a:lnTo>
                    <a:pt x="1181607" y="159003"/>
                  </a:lnTo>
                  <a:lnTo>
                    <a:pt x="1195703" y="164074"/>
                  </a:lnTo>
                  <a:lnTo>
                    <a:pt x="1227581" y="188594"/>
                  </a:lnTo>
                  <a:lnTo>
                    <a:pt x="1242691" y="224278"/>
                  </a:lnTo>
                  <a:lnTo>
                    <a:pt x="1243711" y="237997"/>
                  </a:lnTo>
                  <a:lnTo>
                    <a:pt x="1243048" y="249070"/>
                  </a:lnTo>
                  <a:lnTo>
                    <a:pt x="1227603" y="291459"/>
                  </a:lnTo>
                  <a:lnTo>
                    <a:pt x="1195425" y="320776"/>
                  </a:lnTo>
                  <a:lnTo>
                    <a:pt x="1149459" y="331438"/>
                  </a:lnTo>
                  <a:lnTo>
                    <a:pt x="1109593" y="332581"/>
                  </a:lnTo>
                  <a:lnTo>
                    <a:pt x="1080897" y="332866"/>
                  </a:lnTo>
                  <a:lnTo>
                    <a:pt x="969518" y="332866"/>
                  </a:lnTo>
                  <a:lnTo>
                    <a:pt x="969518" y="5587"/>
                  </a:lnTo>
                  <a:close/>
                </a:path>
                <a:path w="2964179" h="404495">
                  <a:moveTo>
                    <a:pt x="664464" y="5587"/>
                  </a:moveTo>
                  <a:lnTo>
                    <a:pt x="907161" y="5587"/>
                  </a:lnTo>
                  <a:lnTo>
                    <a:pt x="907161" y="60960"/>
                  </a:lnTo>
                  <a:lnTo>
                    <a:pt x="730630" y="60960"/>
                  </a:lnTo>
                  <a:lnTo>
                    <a:pt x="730630" y="133476"/>
                  </a:lnTo>
                  <a:lnTo>
                    <a:pt x="894842" y="133476"/>
                  </a:lnTo>
                  <a:lnTo>
                    <a:pt x="894842" y="188594"/>
                  </a:lnTo>
                  <a:lnTo>
                    <a:pt x="730630" y="188594"/>
                  </a:lnTo>
                  <a:lnTo>
                    <a:pt x="730630" y="277748"/>
                  </a:lnTo>
                  <a:lnTo>
                    <a:pt x="913384" y="277748"/>
                  </a:lnTo>
                  <a:lnTo>
                    <a:pt x="913384" y="332866"/>
                  </a:lnTo>
                  <a:lnTo>
                    <a:pt x="664464" y="332866"/>
                  </a:lnTo>
                  <a:lnTo>
                    <a:pt x="664464" y="5587"/>
                  </a:lnTo>
                  <a:close/>
                </a:path>
                <a:path w="2964179" h="404495">
                  <a:moveTo>
                    <a:pt x="359664" y="5587"/>
                  </a:moveTo>
                  <a:lnTo>
                    <a:pt x="465709" y="5587"/>
                  </a:lnTo>
                  <a:lnTo>
                    <a:pt x="493262" y="5897"/>
                  </a:lnTo>
                  <a:lnTo>
                    <a:pt x="532556" y="8374"/>
                  </a:lnTo>
                  <a:lnTo>
                    <a:pt x="570166" y="22161"/>
                  </a:lnTo>
                  <a:lnTo>
                    <a:pt x="599699" y="55756"/>
                  </a:lnTo>
                  <a:lnTo>
                    <a:pt x="610362" y="106298"/>
                  </a:lnTo>
                  <a:lnTo>
                    <a:pt x="609691" y="120753"/>
                  </a:lnTo>
                  <a:lnTo>
                    <a:pt x="593629" y="166691"/>
                  </a:lnTo>
                  <a:lnTo>
                    <a:pt x="563197" y="194562"/>
                  </a:lnTo>
                  <a:lnTo>
                    <a:pt x="524194" y="206797"/>
                  </a:lnTo>
                  <a:lnTo>
                    <a:pt x="468884" y="209422"/>
                  </a:lnTo>
                  <a:lnTo>
                    <a:pt x="425830" y="209422"/>
                  </a:lnTo>
                  <a:lnTo>
                    <a:pt x="425830" y="332866"/>
                  </a:lnTo>
                  <a:lnTo>
                    <a:pt x="359664" y="332866"/>
                  </a:lnTo>
                  <a:lnTo>
                    <a:pt x="359664" y="5587"/>
                  </a:lnTo>
                  <a:close/>
                </a:path>
                <a:path w="2964179" h="404495">
                  <a:moveTo>
                    <a:pt x="60960" y="5587"/>
                  </a:moveTo>
                  <a:lnTo>
                    <a:pt x="287020" y="5587"/>
                  </a:lnTo>
                  <a:lnTo>
                    <a:pt x="287020" y="278002"/>
                  </a:lnTo>
                  <a:lnTo>
                    <a:pt x="315849" y="278002"/>
                  </a:lnTo>
                  <a:lnTo>
                    <a:pt x="315849" y="404240"/>
                  </a:lnTo>
                  <a:lnTo>
                    <a:pt x="260985" y="404240"/>
                  </a:lnTo>
                  <a:lnTo>
                    <a:pt x="260985" y="332866"/>
                  </a:lnTo>
                  <a:lnTo>
                    <a:pt x="54864" y="332866"/>
                  </a:lnTo>
                  <a:lnTo>
                    <a:pt x="54864" y="404240"/>
                  </a:lnTo>
                  <a:lnTo>
                    <a:pt x="0" y="404240"/>
                  </a:lnTo>
                  <a:lnTo>
                    <a:pt x="0" y="278002"/>
                  </a:lnTo>
                  <a:lnTo>
                    <a:pt x="27686" y="278002"/>
                  </a:lnTo>
                  <a:lnTo>
                    <a:pt x="36945" y="256119"/>
                  </a:lnTo>
                  <a:lnTo>
                    <a:pt x="50367" y="207351"/>
                  </a:lnTo>
                  <a:lnTo>
                    <a:pt x="57316" y="150913"/>
                  </a:lnTo>
                  <a:lnTo>
                    <a:pt x="60555" y="80758"/>
                  </a:lnTo>
                  <a:lnTo>
                    <a:pt x="60960" y="40131"/>
                  </a:lnTo>
                  <a:lnTo>
                    <a:pt x="60960" y="5587"/>
                  </a:lnTo>
                  <a:close/>
                </a:path>
                <a:path w="2964179" h="404495">
                  <a:moveTo>
                    <a:pt x="1750949" y="0"/>
                  </a:moveTo>
                  <a:lnTo>
                    <a:pt x="1805336" y="8874"/>
                  </a:lnTo>
                  <a:lnTo>
                    <a:pt x="1848485" y="35560"/>
                  </a:lnTo>
                  <a:lnTo>
                    <a:pt x="1875702" y="77279"/>
                  </a:lnTo>
                  <a:lnTo>
                    <a:pt x="1882013" y="95757"/>
                  </a:lnTo>
                  <a:lnTo>
                    <a:pt x="1816480" y="111378"/>
                  </a:lnTo>
                  <a:lnTo>
                    <a:pt x="1812817" y="99357"/>
                  </a:lnTo>
                  <a:lnTo>
                    <a:pt x="1807559" y="88645"/>
                  </a:lnTo>
                  <a:lnTo>
                    <a:pt x="1771935" y="60166"/>
                  </a:lnTo>
                  <a:lnTo>
                    <a:pt x="1747520" y="56514"/>
                  </a:lnTo>
                  <a:lnTo>
                    <a:pt x="1730184" y="58136"/>
                  </a:lnTo>
                  <a:lnTo>
                    <a:pt x="1688465" y="82550"/>
                  </a:lnTo>
                  <a:lnTo>
                    <a:pt x="1671494" y="116855"/>
                  </a:lnTo>
                  <a:lnTo>
                    <a:pt x="1665859" y="167258"/>
                  </a:lnTo>
                  <a:lnTo>
                    <a:pt x="1667261" y="196000"/>
                  </a:lnTo>
                  <a:lnTo>
                    <a:pt x="1678449" y="240196"/>
                  </a:lnTo>
                  <a:lnTo>
                    <a:pt x="1713849" y="275367"/>
                  </a:lnTo>
                  <a:lnTo>
                    <a:pt x="1746250" y="281939"/>
                  </a:lnTo>
                  <a:lnTo>
                    <a:pt x="1758942" y="280892"/>
                  </a:lnTo>
                  <a:lnTo>
                    <a:pt x="1800371" y="255601"/>
                  </a:lnTo>
                  <a:lnTo>
                    <a:pt x="1818767" y="212470"/>
                  </a:lnTo>
                  <a:lnTo>
                    <a:pt x="1882902" y="232790"/>
                  </a:lnTo>
                  <a:lnTo>
                    <a:pt x="1863248" y="279558"/>
                  </a:lnTo>
                  <a:lnTo>
                    <a:pt x="1833879" y="312419"/>
                  </a:lnTo>
                  <a:lnTo>
                    <a:pt x="1795002" y="331962"/>
                  </a:lnTo>
                  <a:lnTo>
                    <a:pt x="1746885" y="338454"/>
                  </a:lnTo>
                  <a:lnTo>
                    <a:pt x="1715760" y="335668"/>
                  </a:lnTo>
                  <a:lnTo>
                    <a:pt x="1662177" y="313380"/>
                  </a:lnTo>
                  <a:lnTo>
                    <a:pt x="1621361" y="269561"/>
                  </a:lnTo>
                  <a:lnTo>
                    <a:pt x="1600406" y="208688"/>
                  </a:lnTo>
                  <a:lnTo>
                    <a:pt x="1597787" y="172084"/>
                  </a:lnTo>
                  <a:lnTo>
                    <a:pt x="1600428" y="133508"/>
                  </a:lnTo>
                  <a:lnTo>
                    <a:pt x="1621522" y="70072"/>
                  </a:lnTo>
                  <a:lnTo>
                    <a:pt x="1662741" y="25449"/>
                  </a:lnTo>
                  <a:lnTo>
                    <a:pt x="1718228" y="2831"/>
                  </a:lnTo>
                  <a:lnTo>
                    <a:pt x="1750949" y="0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28950" y="0"/>
            <a:ext cx="55408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7904" y="0"/>
            <a:ext cx="6194763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82940" y="0"/>
            <a:ext cx="1346835" cy="6858000"/>
            <a:chOff x="147205" y="0"/>
            <a:chExt cx="1346835" cy="6858000"/>
          </a:xfrm>
        </p:grpSpPr>
        <p:sp>
          <p:nvSpPr>
            <p:cNvPr id="4" name="object 4"/>
            <p:cNvSpPr/>
            <p:nvPr/>
          </p:nvSpPr>
          <p:spPr>
            <a:xfrm>
              <a:off x="147205" y="114350"/>
              <a:ext cx="892810" cy="6558915"/>
            </a:xfrm>
            <a:custGeom>
              <a:avLst/>
              <a:gdLst/>
              <a:ahLst/>
              <a:cxnLst/>
              <a:rect l="l" t="t" r="r" b="b"/>
              <a:pathLst>
                <a:path w="892810" h="6558915">
                  <a:moveTo>
                    <a:pt x="892556" y="0"/>
                  </a:moveTo>
                  <a:lnTo>
                    <a:pt x="0" y="0"/>
                  </a:lnTo>
                  <a:lnTo>
                    <a:pt x="0" y="6558915"/>
                  </a:lnTo>
                  <a:lnTo>
                    <a:pt x="892556" y="6558915"/>
                  </a:lnTo>
                  <a:lnTo>
                    <a:pt x="89255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800" y="0"/>
              <a:ext cx="680719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209" y="342138"/>
              <a:ext cx="583984" cy="60808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863" y="2258181"/>
              <a:ext cx="136573" cy="2121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0560" y="1863344"/>
              <a:ext cx="175895" cy="128905"/>
            </a:xfrm>
            <a:custGeom>
              <a:avLst/>
              <a:gdLst/>
              <a:ahLst/>
              <a:cxnLst/>
              <a:rect l="l" t="t" r="r" b="b"/>
              <a:pathLst>
                <a:path w="175895" h="128905">
                  <a:moveTo>
                    <a:pt x="0" y="65150"/>
                  </a:moveTo>
                  <a:lnTo>
                    <a:pt x="175412" y="128904"/>
                  </a:lnTo>
                  <a:lnTo>
                    <a:pt x="175412" y="0"/>
                  </a:lnTo>
                  <a:lnTo>
                    <a:pt x="0" y="65150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60" y="3236970"/>
              <a:ext cx="144307" cy="1784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9597" y="5085334"/>
              <a:ext cx="314325" cy="179705"/>
            </a:xfrm>
            <a:custGeom>
              <a:avLst/>
              <a:gdLst/>
              <a:ahLst/>
              <a:cxnLst/>
              <a:rect l="l" t="t" r="r" b="b"/>
              <a:pathLst>
                <a:path w="314325" h="179704">
                  <a:moveTo>
                    <a:pt x="0" y="140589"/>
                  </a:moveTo>
                  <a:lnTo>
                    <a:pt x="68557" y="141669"/>
                  </a:lnTo>
                  <a:lnTo>
                    <a:pt x="130631" y="144911"/>
                  </a:lnTo>
                  <a:lnTo>
                    <a:pt x="186221" y="150320"/>
                  </a:lnTo>
                  <a:lnTo>
                    <a:pt x="235327" y="157898"/>
                  </a:lnTo>
                  <a:lnTo>
                    <a:pt x="277948" y="167649"/>
                  </a:lnTo>
                  <a:lnTo>
                    <a:pt x="314083" y="179578"/>
                  </a:lnTo>
                  <a:lnTo>
                    <a:pt x="314083" y="0"/>
                  </a:lnTo>
                  <a:lnTo>
                    <a:pt x="0" y="0"/>
                  </a:lnTo>
                  <a:lnTo>
                    <a:pt x="0" y="140589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865" y="2275580"/>
              <a:ext cx="119491" cy="1947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2209" y="342138"/>
              <a:ext cx="584200" cy="6081395"/>
            </a:xfrm>
            <a:custGeom>
              <a:avLst/>
              <a:gdLst/>
              <a:ahLst/>
              <a:cxnLst/>
              <a:rect l="l" t="t" r="r" b="b"/>
              <a:pathLst>
                <a:path w="584200" h="6081395">
                  <a:moveTo>
                    <a:pt x="81584" y="2526664"/>
                  </a:moveTo>
                  <a:lnTo>
                    <a:pt x="91701" y="2579989"/>
                  </a:lnTo>
                  <a:lnTo>
                    <a:pt x="122059" y="2621787"/>
                  </a:lnTo>
                  <a:lnTo>
                    <a:pt x="172800" y="2648934"/>
                  </a:lnTo>
                  <a:lnTo>
                    <a:pt x="244106" y="2657982"/>
                  </a:lnTo>
                  <a:lnTo>
                    <a:pt x="281825" y="2655653"/>
                  </a:lnTo>
                  <a:lnTo>
                    <a:pt x="342690" y="2637087"/>
                  </a:lnTo>
                  <a:lnTo>
                    <a:pt x="383964" y="2601085"/>
                  </a:lnTo>
                  <a:lnTo>
                    <a:pt x="404685" y="2553979"/>
                  </a:lnTo>
                  <a:lnTo>
                    <a:pt x="407276" y="2526664"/>
                  </a:lnTo>
                  <a:lnTo>
                    <a:pt x="404706" y="2499449"/>
                  </a:lnTo>
                  <a:lnTo>
                    <a:pt x="384146" y="2452637"/>
                  </a:lnTo>
                  <a:lnTo>
                    <a:pt x="343029" y="2416990"/>
                  </a:lnTo>
                  <a:lnTo>
                    <a:pt x="281359" y="2398650"/>
                  </a:lnTo>
                  <a:lnTo>
                    <a:pt x="242811" y="2396362"/>
                  </a:lnTo>
                  <a:lnTo>
                    <a:pt x="204764" y="2398599"/>
                  </a:lnTo>
                  <a:lnTo>
                    <a:pt x="144143" y="2416454"/>
                  </a:lnTo>
                  <a:lnTo>
                    <a:pt x="104082" y="2451316"/>
                  </a:lnTo>
                  <a:lnTo>
                    <a:pt x="84084" y="2498611"/>
                  </a:lnTo>
                  <a:lnTo>
                    <a:pt x="81584" y="2526664"/>
                  </a:lnTo>
                  <a:close/>
                </a:path>
                <a:path w="584200" h="6081395">
                  <a:moveTo>
                    <a:pt x="81584" y="5310530"/>
                  </a:moveTo>
                  <a:lnTo>
                    <a:pt x="91701" y="5363811"/>
                  </a:lnTo>
                  <a:lnTo>
                    <a:pt x="122059" y="5405653"/>
                  </a:lnTo>
                  <a:lnTo>
                    <a:pt x="172800" y="5432742"/>
                  </a:lnTo>
                  <a:lnTo>
                    <a:pt x="244106" y="5441772"/>
                  </a:lnTo>
                  <a:lnTo>
                    <a:pt x="281825" y="5439453"/>
                  </a:lnTo>
                  <a:lnTo>
                    <a:pt x="342690" y="5420908"/>
                  </a:lnTo>
                  <a:lnTo>
                    <a:pt x="383964" y="5384895"/>
                  </a:lnTo>
                  <a:lnTo>
                    <a:pt x="404685" y="5337817"/>
                  </a:lnTo>
                  <a:lnTo>
                    <a:pt x="407276" y="5310530"/>
                  </a:lnTo>
                  <a:lnTo>
                    <a:pt x="404706" y="5283273"/>
                  </a:lnTo>
                  <a:lnTo>
                    <a:pt x="384146" y="5236469"/>
                  </a:lnTo>
                  <a:lnTo>
                    <a:pt x="343029" y="5200830"/>
                  </a:lnTo>
                  <a:lnTo>
                    <a:pt x="281359" y="5182490"/>
                  </a:lnTo>
                  <a:lnTo>
                    <a:pt x="242811" y="5180202"/>
                  </a:lnTo>
                  <a:lnTo>
                    <a:pt x="204764" y="5182439"/>
                  </a:lnTo>
                  <a:lnTo>
                    <a:pt x="144143" y="5200294"/>
                  </a:lnTo>
                  <a:lnTo>
                    <a:pt x="104082" y="5235163"/>
                  </a:lnTo>
                  <a:lnTo>
                    <a:pt x="84084" y="5282484"/>
                  </a:lnTo>
                  <a:lnTo>
                    <a:pt x="81584" y="5310530"/>
                  </a:lnTo>
                  <a:close/>
                </a:path>
                <a:path w="584200" h="6081395">
                  <a:moveTo>
                    <a:pt x="8064" y="359536"/>
                  </a:moveTo>
                  <a:lnTo>
                    <a:pt x="8064" y="9016"/>
                  </a:lnTo>
                  <a:lnTo>
                    <a:pt x="88036" y="9016"/>
                  </a:lnTo>
                  <a:lnTo>
                    <a:pt x="88036" y="264032"/>
                  </a:lnTo>
                  <a:lnTo>
                    <a:pt x="192836" y="264032"/>
                  </a:lnTo>
                  <a:lnTo>
                    <a:pt x="192836" y="26669"/>
                  </a:lnTo>
                  <a:lnTo>
                    <a:pt x="272478" y="26669"/>
                  </a:lnTo>
                  <a:lnTo>
                    <a:pt x="272478" y="264032"/>
                  </a:lnTo>
                  <a:lnTo>
                    <a:pt x="401142" y="264032"/>
                  </a:lnTo>
                  <a:lnTo>
                    <a:pt x="401142" y="0"/>
                  </a:lnTo>
                  <a:lnTo>
                    <a:pt x="480796" y="0"/>
                  </a:lnTo>
                  <a:lnTo>
                    <a:pt x="480796" y="359536"/>
                  </a:lnTo>
                  <a:lnTo>
                    <a:pt x="8064" y="359536"/>
                  </a:lnTo>
                  <a:close/>
                </a:path>
                <a:path w="584200" h="6081395">
                  <a:moveTo>
                    <a:pt x="8064" y="835659"/>
                  </a:moveTo>
                  <a:lnTo>
                    <a:pt x="8064" y="746378"/>
                  </a:lnTo>
                  <a:lnTo>
                    <a:pt x="322783" y="746378"/>
                  </a:lnTo>
                  <a:lnTo>
                    <a:pt x="8064" y="554862"/>
                  </a:lnTo>
                  <a:lnTo>
                    <a:pt x="8064" y="459739"/>
                  </a:lnTo>
                  <a:lnTo>
                    <a:pt x="480796" y="459739"/>
                  </a:lnTo>
                  <a:lnTo>
                    <a:pt x="480796" y="549020"/>
                  </a:lnTo>
                  <a:lnTo>
                    <a:pt x="172199" y="549020"/>
                  </a:lnTo>
                  <a:lnTo>
                    <a:pt x="480796" y="740282"/>
                  </a:lnTo>
                  <a:lnTo>
                    <a:pt x="480796" y="835659"/>
                  </a:lnTo>
                  <a:lnTo>
                    <a:pt x="8064" y="835659"/>
                  </a:lnTo>
                  <a:close/>
                </a:path>
                <a:path w="584200" h="6081395">
                  <a:moveTo>
                    <a:pt x="8064" y="1314195"/>
                  </a:moveTo>
                  <a:lnTo>
                    <a:pt x="8064" y="1218818"/>
                  </a:lnTo>
                  <a:lnTo>
                    <a:pt x="194119" y="1218818"/>
                  </a:lnTo>
                  <a:lnTo>
                    <a:pt x="194119" y="1031747"/>
                  </a:lnTo>
                  <a:lnTo>
                    <a:pt x="8064" y="1031747"/>
                  </a:lnTo>
                  <a:lnTo>
                    <a:pt x="8064" y="936243"/>
                  </a:lnTo>
                  <a:lnTo>
                    <a:pt x="480796" y="936243"/>
                  </a:lnTo>
                  <a:lnTo>
                    <a:pt x="480796" y="1031747"/>
                  </a:lnTo>
                  <a:lnTo>
                    <a:pt x="274091" y="1031747"/>
                  </a:lnTo>
                  <a:lnTo>
                    <a:pt x="274091" y="1218818"/>
                  </a:lnTo>
                  <a:lnTo>
                    <a:pt x="480796" y="1218818"/>
                  </a:lnTo>
                  <a:lnTo>
                    <a:pt x="480796" y="1314195"/>
                  </a:lnTo>
                  <a:lnTo>
                    <a:pt x="8064" y="1314195"/>
                  </a:lnTo>
                  <a:close/>
                </a:path>
                <a:path w="584200" h="6081395">
                  <a:moveTo>
                    <a:pt x="8064" y="1635632"/>
                  </a:moveTo>
                  <a:lnTo>
                    <a:pt x="8064" y="1534667"/>
                  </a:lnTo>
                  <a:lnTo>
                    <a:pt x="480796" y="1345437"/>
                  </a:lnTo>
                  <a:lnTo>
                    <a:pt x="480796" y="1449323"/>
                  </a:lnTo>
                  <a:lnTo>
                    <a:pt x="373418" y="1490598"/>
                  </a:lnTo>
                  <a:lnTo>
                    <a:pt x="373418" y="1679447"/>
                  </a:lnTo>
                  <a:lnTo>
                    <a:pt x="480796" y="1718563"/>
                  </a:lnTo>
                  <a:lnTo>
                    <a:pt x="480796" y="1819782"/>
                  </a:lnTo>
                  <a:lnTo>
                    <a:pt x="8064" y="1635632"/>
                  </a:lnTo>
                  <a:close/>
                </a:path>
                <a:path w="584200" h="6081395">
                  <a:moveTo>
                    <a:pt x="8064" y="2218435"/>
                  </a:moveTo>
                  <a:lnTo>
                    <a:pt x="8064" y="2029459"/>
                  </a:lnTo>
                  <a:lnTo>
                    <a:pt x="8357" y="2003220"/>
                  </a:lnTo>
                  <a:lnTo>
                    <a:pt x="10695" y="1961362"/>
                  </a:lnTo>
                  <a:lnTo>
                    <a:pt x="19958" y="1919700"/>
                  </a:lnTo>
                  <a:lnTo>
                    <a:pt x="40279" y="1886065"/>
                  </a:lnTo>
                  <a:lnTo>
                    <a:pt x="71755" y="1860168"/>
                  </a:lnTo>
                  <a:lnTo>
                    <a:pt x="112108" y="1846595"/>
                  </a:lnTo>
                  <a:lnTo>
                    <a:pt x="127050" y="1845690"/>
                  </a:lnTo>
                  <a:lnTo>
                    <a:pt x="143317" y="1846810"/>
                  </a:lnTo>
                  <a:lnTo>
                    <a:pt x="187998" y="1863597"/>
                  </a:lnTo>
                  <a:lnTo>
                    <a:pt x="221796" y="1897584"/>
                  </a:lnTo>
                  <a:lnTo>
                    <a:pt x="229590" y="1912111"/>
                  </a:lnTo>
                  <a:lnTo>
                    <a:pt x="236991" y="1891750"/>
                  </a:lnTo>
                  <a:lnTo>
                    <a:pt x="258433" y="1858551"/>
                  </a:lnTo>
                  <a:lnTo>
                    <a:pt x="305452" y="1828260"/>
                  </a:lnTo>
                  <a:lnTo>
                    <a:pt x="343750" y="1822449"/>
                  </a:lnTo>
                  <a:lnTo>
                    <a:pt x="359759" y="1823380"/>
                  </a:lnTo>
                  <a:lnTo>
                    <a:pt x="406463" y="1837435"/>
                  </a:lnTo>
                  <a:lnTo>
                    <a:pt x="445282" y="1866118"/>
                  </a:lnTo>
                  <a:lnTo>
                    <a:pt x="469868" y="1907412"/>
                  </a:lnTo>
                  <a:lnTo>
                    <a:pt x="478737" y="1958586"/>
                  </a:lnTo>
                  <a:lnTo>
                    <a:pt x="480351" y="2016117"/>
                  </a:lnTo>
                  <a:lnTo>
                    <a:pt x="480796" y="2057526"/>
                  </a:lnTo>
                  <a:lnTo>
                    <a:pt x="480796" y="2218435"/>
                  </a:lnTo>
                  <a:lnTo>
                    <a:pt x="8064" y="2218435"/>
                  </a:lnTo>
                  <a:close/>
                </a:path>
                <a:path w="584200" h="6081395">
                  <a:moveTo>
                    <a:pt x="8064" y="3163696"/>
                  </a:moveTo>
                  <a:lnTo>
                    <a:pt x="8064" y="3010534"/>
                  </a:lnTo>
                  <a:lnTo>
                    <a:pt x="8507" y="2970791"/>
                  </a:lnTo>
                  <a:lnTo>
                    <a:pt x="12056" y="2914022"/>
                  </a:lnTo>
                  <a:lnTo>
                    <a:pt x="32048" y="2859674"/>
                  </a:lnTo>
                  <a:lnTo>
                    <a:pt x="61429" y="2828924"/>
                  </a:lnTo>
                  <a:lnTo>
                    <a:pt x="102265" y="2808350"/>
                  </a:lnTo>
                  <a:lnTo>
                    <a:pt x="153492" y="2801492"/>
                  </a:lnTo>
                  <a:lnTo>
                    <a:pt x="174392" y="2802491"/>
                  </a:lnTo>
                  <a:lnTo>
                    <a:pt x="226694" y="2817367"/>
                  </a:lnTo>
                  <a:lnTo>
                    <a:pt x="264028" y="2845853"/>
                  </a:lnTo>
                  <a:lnTo>
                    <a:pt x="287354" y="2882026"/>
                  </a:lnTo>
                  <a:lnTo>
                    <a:pt x="298661" y="2926006"/>
                  </a:lnTo>
                  <a:lnTo>
                    <a:pt x="302052" y="2975484"/>
                  </a:lnTo>
                  <a:lnTo>
                    <a:pt x="302475" y="3005962"/>
                  </a:lnTo>
                  <a:lnTo>
                    <a:pt x="302475" y="3068192"/>
                  </a:lnTo>
                  <a:lnTo>
                    <a:pt x="480796" y="3068192"/>
                  </a:lnTo>
                  <a:lnTo>
                    <a:pt x="480796" y="3163696"/>
                  </a:lnTo>
                  <a:lnTo>
                    <a:pt x="8064" y="3163696"/>
                  </a:lnTo>
                  <a:close/>
                </a:path>
                <a:path w="584200" h="6081395">
                  <a:moveTo>
                    <a:pt x="8064" y="3639819"/>
                  </a:moveTo>
                  <a:lnTo>
                    <a:pt x="8064" y="3550538"/>
                  </a:lnTo>
                  <a:lnTo>
                    <a:pt x="322783" y="3550538"/>
                  </a:lnTo>
                  <a:lnTo>
                    <a:pt x="8064" y="3359022"/>
                  </a:lnTo>
                  <a:lnTo>
                    <a:pt x="8064" y="3263899"/>
                  </a:lnTo>
                  <a:lnTo>
                    <a:pt x="480796" y="3263899"/>
                  </a:lnTo>
                  <a:lnTo>
                    <a:pt x="480796" y="3353180"/>
                  </a:lnTo>
                  <a:lnTo>
                    <a:pt x="172199" y="3353180"/>
                  </a:lnTo>
                  <a:lnTo>
                    <a:pt x="480796" y="3544442"/>
                  </a:lnTo>
                  <a:lnTo>
                    <a:pt x="480796" y="3639819"/>
                  </a:lnTo>
                  <a:lnTo>
                    <a:pt x="8064" y="3639819"/>
                  </a:lnTo>
                  <a:close/>
                </a:path>
                <a:path w="584200" h="6081395">
                  <a:moveTo>
                    <a:pt x="8064" y="4074667"/>
                  </a:moveTo>
                  <a:lnTo>
                    <a:pt x="8064" y="3743451"/>
                  </a:lnTo>
                  <a:lnTo>
                    <a:pt x="480796" y="3743451"/>
                  </a:lnTo>
                  <a:lnTo>
                    <a:pt x="480796" y="3838955"/>
                  </a:lnTo>
                  <a:lnTo>
                    <a:pt x="88036" y="3838955"/>
                  </a:lnTo>
                  <a:lnTo>
                    <a:pt x="88036" y="3981195"/>
                  </a:lnTo>
                  <a:lnTo>
                    <a:pt x="289890" y="3981195"/>
                  </a:lnTo>
                  <a:lnTo>
                    <a:pt x="329990" y="3981553"/>
                  </a:lnTo>
                  <a:lnTo>
                    <a:pt x="390536" y="3984410"/>
                  </a:lnTo>
                  <a:lnTo>
                    <a:pt x="441529" y="3996928"/>
                  </a:lnTo>
                  <a:lnTo>
                    <a:pt x="472901" y="4027971"/>
                  </a:lnTo>
                  <a:lnTo>
                    <a:pt x="483692" y="4085335"/>
                  </a:lnTo>
                  <a:lnTo>
                    <a:pt x="483491" y="4095432"/>
                  </a:lnTo>
                  <a:lnTo>
                    <a:pt x="482888" y="4108957"/>
                  </a:lnTo>
                  <a:lnTo>
                    <a:pt x="481881" y="4125912"/>
                  </a:lnTo>
                  <a:lnTo>
                    <a:pt x="480466" y="4146295"/>
                  </a:lnTo>
                  <a:lnTo>
                    <a:pt x="406628" y="4146295"/>
                  </a:lnTo>
                  <a:lnTo>
                    <a:pt x="406946" y="4124959"/>
                  </a:lnTo>
                  <a:lnTo>
                    <a:pt x="406443" y="4111222"/>
                  </a:lnTo>
                  <a:lnTo>
                    <a:pt x="384937" y="4076922"/>
                  </a:lnTo>
                  <a:lnTo>
                    <a:pt x="359219" y="4074286"/>
                  </a:lnTo>
                  <a:lnTo>
                    <a:pt x="277964" y="4074667"/>
                  </a:lnTo>
                  <a:lnTo>
                    <a:pt x="8064" y="4074667"/>
                  </a:lnTo>
                  <a:close/>
                </a:path>
                <a:path w="584200" h="6081395">
                  <a:moveTo>
                    <a:pt x="8064" y="4545457"/>
                  </a:moveTo>
                  <a:lnTo>
                    <a:pt x="8064" y="4194936"/>
                  </a:lnTo>
                  <a:lnTo>
                    <a:pt x="88036" y="4194936"/>
                  </a:lnTo>
                  <a:lnTo>
                    <a:pt x="88036" y="4449953"/>
                  </a:lnTo>
                  <a:lnTo>
                    <a:pt x="192836" y="4449953"/>
                  </a:lnTo>
                  <a:lnTo>
                    <a:pt x="192836" y="4212589"/>
                  </a:lnTo>
                  <a:lnTo>
                    <a:pt x="272478" y="4212589"/>
                  </a:lnTo>
                  <a:lnTo>
                    <a:pt x="272478" y="4449953"/>
                  </a:lnTo>
                  <a:lnTo>
                    <a:pt x="401142" y="4449953"/>
                  </a:lnTo>
                  <a:lnTo>
                    <a:pt x="401142" y="4185919"/>
                  </a:lnTo>
                  <a:lnTo>
                    <a:pt x="480796" y="4185919"/>
                  </a:lnTo>
                  <a:lnTo>
                    <a:pt x="480796" y="4545457"/>
                  </a:lnTo>
                  <a:lnTo>
                    <a:pt x="8064" y="4545457"/>
                  </a:lnTo>
                  <a:close/>
                </a:path>
                <a:path w="584200" h="6081395">
                  <a:moveTo>
                    <a:pt x="8064" y="4974716"/>
                  </a:moveTo>
                  <a:lnTo>
                    <a:pt x="8064" y="4648072"/>
                  </a:lnTo>
                  <a:lnTo>
                    <a:pt x="401472" y="4648072"/>
                  </a:lnTo>
                  <a:lnTo>
                    <a:pt x="401472" y="4606416"/>
                  </a:lnTo>
                  <a:lnTo>
                    <a:pt x="583984" y="4606416"/>
                  </a:lnTo>
                  <a:lnTo>
                    <a:pt x="583984" y="4685791"/>
                  </a:lnTo>
                  <a:lnTo>
                    <a:pt x="480796" y="4685791"/>
                  </a:lnTo>
                  <a:lnTo>
                    <a:pt x="480796" y="4983480"/>
                  </a:lnTo>
                  <a:lnTo>
                    <a:pt x="583984" y="4983480"/>
                  </a:lnTo>
                  <a:lnTo>
                    <a:pt x="583984" y="5062727"/>
                  </a:lnTo>
                  <a:lnTo>
                    <a:pt x="401472" y="5062727"/>
                  </a:lnTo>
                  <a:lnTo>
                    <a:pt x="401472" y="5022722"/>
                  </a:lnTo>
                  <a:lnTo>
                    <a:pt x="369937" y="5009314"/>
                  </a:lnTo>
                  <a:lnTo>
                    <a:pt x="299561" y="4990022"/>
                  </a:lnTo>
                  <a:lnTo>
                    <a:pt x="260718" y="4984114"/>
                  </a:lnTo>
                  <a:lnTo>
                    <a:pt x="217998" y="4980021"/>
                  </a:lnTo>
                  <a:lnTo>
                    <a:pt x="169981" y="4977082"/>
                  </a:lnTo>
                  <a:lnTo>
                    <a:pt x="116666" y="4975310"/>
                  </a:lnTo>
                  <a:lnTo>
                    <a:pt x="58051" y="4974716"/>
                  </a:lnTo>
                  <a:lnTo>
                    <a:pt x="8064" y="4974716"/>
                  </a:lnTo>
                  <a:close/>
                </a:path>
                <a:path w="584200" h="6081395">
                  <a:moveTo>
                    <a:pt x="8064" y="6080861"/>
                  </a:moveTo>
                  <a:lnTo>
                    <a:pt x="8064" y="5938011"/>
                  </a:lnTo>
                  <a:lnTo>
                    <a:pt x="330530" y="5852236"/>
                  </a:lnTo>
                  <a:lnTo>
                    <a:pt x="8064" y="5767425"/>
                  </a:lnTo>
                  <a:lnTo>
                    <a:pt x="8064" y="5624258"/>
                  </a:lnTo>
                  <a:lnTo>
                    <a:pt x="480796" y="5624258"/>
                  </a:lnTo>
                  <a:lnTo>
                    <a:pt x="480796" y="5712929"/>
                  </a:lnTo>
                  <a:lnTo>
                    <a:pt x="108673" y="5712929"/>
                  </a:lnTo>
                  <a:lnTo>
                    <a:pt x="480796" y="5806770"/>
                  </a:lnTo>
                  <a:lnTo>
                    <a:pt x="480796" y="5898667"/>
                  </a:lnTo>
                  <a:lnTo>
                    <a:pt x="108673" y="5992177"/>
                  </a:lnTo>
                  <a:lnTo>
                    <a:pt x="480796" y="5992177"/>
                  </a:lnTo>
                  <a:lnTo>
                    <a:pt x="480796" y="6080861"/>
                  </a:lnTo>
                  <a:lnTo>
                    <a:pt x="8064" y="6080861"/>
                  </a:lnTo>
                  <a:close/>
                </a:path>
                <a:path w="584200" h="6081395">
                  <a:moveTo>
                    <a:pt x="0" y="2527680"/>
                  </a:moveTo>
                  <a:lnTo>
                    <a:pt x="4050" y="2478008"/>
                  </a:lnTo>
                  <a:lnTo>
                    <a:pt x="16203" y="2433573"/>
                  </a:lnTo>
                  <a:lnTo>
                    <a:pt x="36459" y="2394378"/>
                  </a:lnTo>
                  <a:lnTo>
                    <a:pt x="64820" y="2360421"/>
                  </a:lnTo>
                  <a:lnTo>
                    <a:pt x="100389" y="2332991"/>
                  </a:lnTo>
                  <a:lnTo>
                    <a:pt x="142287" y="2313384"/>
                  </a:lnTo>
                  <a:lnTo>
                    <a:pt x="190515" y="2301611"/>
                  </a:lnTo>
                  <a:lnTo>
                    <a:pt x="245071" y="2297683"/>
                  </a:lnTo>
                  <a:lnTo>
                    <a:pt x="299195" y="2301585"/>
                  </a:lnTo>
                  <a:lnTo>
                    <a:pt x="347092" y="2313273"/>
                  </a:lnTo>
                  <a:lnTo>
                    <a:pt x="388763" y="2332724"/>
                  </a:lnTo>
                  <a:lnTo>
                    <a:pt x="424205" y="2359913"/>
                  </a:lnTo>
                  <a:lnTo>
                    <a:pt x="452484" y="2393680"/>
                  </a:lnTo>
                  <a:lnTo>
                    <a:pt x="472686" y="2432684"/>
                  </a:lnTo>
                  <a:lnTo>
                    <a:pt x="484807" y="2476928"/>
                  </a:lnTo>
                  <a:lnTo>
                    <a:pt x="488848" y="2526410"/>
                  </a:lnTo>
                  <a:lnTo>
                    <a:pt x="484828" y="2576393"/>
                  </a:lnTo>
                  <a:lnTo>
                    <a:pt x="472768" y="2620994"/>
                  </a:lnTo>
                  <a:lnTo>
                    <a:pt x="452667" y="2660213"/>
                  </a:lnTo>
                  <a:lnTo>
                    <a:pt x="424522" y="2694050"/>
                  </a:lnTo>
                  <a:lnTo>
                    <a:pt x="389323" y="2721294"/>
                  </a:lnTo>
                  <a:lnTo>
                    <a:pt x="348057" y="2740739"/>
                  </a:lnTo>
                  <a:lnTo>
                    <a:pt x="300727" y="2752397"/>
                  </a:lnTo>
                  <a:lnTo>
                    <a:pt x="247332" y="2756280"/>
                  </a:lnTo>
                  <a:lnTo>
                    <a:pt x="212666" y="2754925"/>
                  </a:lnTo>
                  <a:lnTo>
                    <a:pt x="152043" y="2744118"/>
                  </a:lnTo>
                  <a:lnTo>
                    <a:pt x="108490" y="2725876"/>
                  </a:lnTo>
                  <a:lnTo>
                    <a:pt x="76081" y="2703865"/>
                  </a:lnTo>
                  <a:lnTo>
                    <a:pt x="47846" y="2676362"/>
                  </a:lnTo>
                  <a:lnTo>
                    <a:pt x="18707" y="2629534"/>
                  </a:lnTo>
                  <a:lnTo>
                    <a:pt x="4676" y="2581989"/>
                  </a:lnTo>
                  <a:lnTo>
                    <a:pt x="0" y="2527680"/>
                  </a:lnTo>
                  <a:close/>
                </a:path>
                <a:path w="584200" h="6081395">
                  <a:moveTo>
                    <a:pt x="0" y="5311495"/>
                  </a:moveTo>
                  <a:lnTo>
                    <a:pt x="4050" y="5261837"/>
                  </a:lnTo>
                  <a:lnTo>
                    <a:pt x="16203" y="5217410"/>
                  </a:lnTo>
                  <a:lnTo>
                    <a:pt x="36459" y="5178218"/>
                  </a:lnTo>
                  <a:lnTo>
                    <a:pt x="64820" y="5144261"/>
                  </a:lnTo>
                  <a:lnTo>
                    <a:pt x="100389" y="5116831"/>
                  </a:lnTo>
                  <a:lnTo>
                    <a:pt x="142287" y="5097224"/>
                  </a:lnTo>
                  <a:lnTo>
                    <a:pt x="190515" y="5085451"/>
                  </a:lnTo>
                  <a:lnTo>
                    <a:pt x="245071" y="5081523"/>
                  </a:lnTo>
                  <a:lnTo>
                    <a:pt x="299195" y="5085425"/>
                  </a:lnTo>
                  <a:lnTo>
                    <a:pt x="347092" y="5097113"/>
                  </a:lnTo>
                  <a:lnTo>
                    <a:pt x="388763" y="5116564"/>
                  </a:lnTo>
                  <a:lnTo>
                    <a:pt x="424205" y="5143753"/>
                  </a:lnTo>
                  <a:lnTo>
                    <a:pt x="452484" y="5177519"/>
                  </a:lnTo>
                  <a:lnTo>
                    <a:pt x="472686" y="5216518"/>
                  </a:lnTo>
                  <a:lnTo>
                    <a:pt x="484807" y="5260747"/>
                  </a:lnTo>
                  <a:lnTo>
                    <a:pt x="488848" y="5310200"/>
                  </a:lnTo>
                  <a:lnTo>
                    <a:pt x="484828" y="5360220"/>
                  </a:lnTo>
                  <a:lnTo>
                    <a:pt x="472768" y="5404840"/>
                  </a:lnTo>
                  <a:lnTo>
                    <a:pt x="452667" y="5444059"/>
                  </a:lnTo>
                  <a:lnTo>
                    <a:pt x="424522" y="5477878"/>
                  </a:lnTo>
                  <a:lnTo>
                    <a:pt x="389323" y="5505107"/>
                  </a:lnTo>
                  <a:lnTo>
                    <a:pt x="348057" y="5524558"/>
                  </a:lnTo>
                  <a:lnTo>
                    <a:pt x="300727" y="5536230"/>
                  </a:lnTo>
                  <a:lnTo>
                    <a:pt x="247332" y="5540120"/>
                  </a:lnTo>
                  <a:lnTo>
                    <a:pt x="212666" y="5538770"/>
                  </a:lnTo>
                  <a:lnTo>
                    <a:pt x="152043" y="5527969"/>
                  </a:lnTo>
                  <a:lnTo>
                    <a:pt x="108490" y="5509717"/>
                  </a:lnTo>
                  <a:lnTo>
                    <a:pt x="76081" y="5487709"/>
                  </a:lnTo>
                  <a:lnTo>
                    <a:pt x="47846" y="5460216"/>
                  </a:lnTo>
                  <a:lnTo>
                    <a:pt x="18707" y="5413387"/>
                  </a:lnTo>
                  <a:lnTo>
                    <a:pt x="4676" y="5365827"/>
                  </a:lnTo>
                  <a:lnTo>
                    <a:pt x="0" y="5311495"/>
                  </a:lnTo>
                  <a:close/>
                </a:path>
              </a:pathLst>
            </a:custGeom>
            <a:ln w="10170">
              <a:solidFill>
                <a:srgbClr val="CE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53647" y="206967"/>
            <a:ext cx="4072254" cy="420370"/>
            <a:chOff x="6745478" y="150748"/>
            <a:chExt cx="4072254" cy="420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0812" y="156121"/>
              <a:ext cx="4059809" cy="409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3928" y="280758"/>
              <a:ext cx="141097" cy="153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3285" y="276847"/>
              <a:ext cx="159054" cy="1605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7721" y="233489"/>
              <a:ext cx="271691" cy="249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6310" y="227710"/>
              <a:ext cx="2241423" cy="3347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50812" y="156082"/>
              <a:ext cx="1784350" cy="410209"/>
            </a:xfrm>
            <a:custGeom>
              <a:avLst/>
              <a:gdLst/>
              <a:ahLst/>
              <a:cxnLst/>
              <a:rect l="l" t="t" r="r" b="b"/>
              <a:pathLst>
                <a:path w="1784350" h="410209">
                  <a:moveTo>
                    <a:pt x="1070737" y="77216"/>
                  </a:moveTo>
                  <a:lnTo>
                    <a:pt x="1079500" y="77216"/>
                  </a:lnTo>
                  <a:lnTo>
                    <a:pt x="1088136" y="77724"/>
                  </a:lnTo>
                  <a:lnTo>
                    <a:pt x="1096645" y="78994"/>
                  </a:lnTo>
                  <a:lnTo>
                    <a:pt x="1105027" y="80137"/>
                  </a:lnTo>
                  <a:lnTo>
                    <a:pt x="1113028" y="81661"/>
                  </a:lnTo>
                  <a:lnTo>
                    <a:pt x="1120521" y="83693"/>
                  </a:lnTo>
                  <a:lnTo>
                    <a:pt x="1127760" y="85598"/>
                  </a:lnTo>
                  <a:lnTo>
                    <a:pt x="1161542" y="113411"/>
                  </a:lnTo>
                  <a:lnTo>
                    <a:pt x="1162050" y="119761"/>
                  </a:lnTo>
                  <a:lnTo>
                    <a:pt x="1162050" y="123951"/>
                  </a:lnTo>
                  <a:lnTo>
                    <a:pt x="1162050" y="133476"/>
                  </a:lnTo>
                  <a:lnTo>
                    <a:pt x="1160780" y="140208"/>
                  </a:lnTo>
                  <a:lnTo>
                    <a:pt x="1158621" y="144145"/>
                  </a:lnTo>
                  <a:lnTo>
                    <a:pt x="1156462" y="147955"/>
                  </a:lnTo>
                  <a:lnTo>
                    <a:pt x="1153541" y="149987"/>
                  </a:lnTo>
                  <a:lnTo>
                    <a:pt x="1149985" y="149987"/>
                  </a:lnTo>
                  <a:lnTo>
                    <a:pt x="1146175" y="149987"/>
                  </a:lnTo>
                  <a:lnTo>
                    <a:pt x="1142365" y="148717"/>
                  </a:lnTo>
                  <a:lnTo>
                    <a:pt x="1138047" y="146431"/>
                  </a:lnTo>
                  <a:lnTo>
                    <a:pt x="1133983" y="144145"/>
                  </a:lnTo>
                  <a:lnTo>
                    <a:pt x="1128903" y="141605"/>
                  </a:lnTo>
                  <a:lnTo>
                    <a:pt x="1123188" y="138811"/>
                  </a:lnTo>
                  <a:lnTo>
                    <a:pt x="1117600" y="136017"/>
                  </a:lnTo>
                  <a:lnTo>
                    <a:pt x="1110615" y="133350"/>
                  </a:lnTo>
                  <a:lnTo>
                    <a:pt x="1102741" y="131064"/>
                  </a:lnTo>
                  <a:lnTo>
                    <a:pt x="1094867" y="128777"/>
                  </a:lnTo>
                  <a:lnTo>
                    <a:pt x="1085469" y="127635"/>
                  </a:lnTo>
                  <a:lnTo>
                    <a:pt x="1074420" y="127635"/>
                  </a:lnTo>
                  <a:lnTo>
                    <a:pt x="1059180" y="128777"/>
                  </a:lnTo>
                  <a:lnTo>
                    <a:pt x="1017270" y="156718"/>
                  </a:lnTo>
                  <a:lnTo>
                    <a:pt x="1007618" y="201041"/>
                  </a:lnTo>
                  <a:lnTo>
                    <a:pt x="1007872" y="209677"/>
                  </a:lnTo>
                  <a:lnTo>
                    <a:pt x="1019048" y="249174"/>
                  </a:lnTo>
                  <a:lnTo>
                    <a:pt x="1024636" y="255270"/>
                  </a:lnTo>
                  <a:lnTo>
                    <a:pt x="1030224" y="261366"/>
                  </a:lnTo>
                  <a:lnTo>
                    <a:pt x="1037336" y="265938"/>
                  </a:lnTo>
                  <a:lnTo>
                    <a:pt x="1045845" y="268986"/>
                  </a:lnTo>
                  <a:lnTo>
                    <a:pt x="1054227" y="272034"/>
                  </a:lnTo>
                  <a:lnTo>
                    <a:pt x="1064133" y="273558"/>
                  </a:lnTo>
                  <a:lnTo>
                    <a:pt x="1075436" y="273558"/>
                  </a:lnTo>
                  <a:lnTo>
                    <a:pt x="1086739" y="273558"/>
                  </a:lnTo>
                  <a:lnTo>
                    <a:pt x="1096645" y="272288"/>
                  </a:lnTo>
                  <a:lnTo>
                    <a:pt x="1104900" y="269748"/>
                  </a:lnTo>
                  <a:lnTo>
                    <a:pt x="1113155" y="267208"/>
                  </a:lnTo>
                  <a:lnTo>
                    <a:pt x="1146175" y="250063"/>
                  </a:lnTo>
                  <a:lnTo>
                    <a:pt x="1149858" y="248793"/>
                  </a:lnTo>
                  <a:lnTo>
                    <a:pt x="1152652" y="248793"/>
                  </a:lnTo>
                  <a:lnTo>
                    <a:pt x="1154684" y="248793"/>
                  </a:lnTo>
                  <a:lnTo>
                    <a:pt x="1156462" y="249174"/>
                  </a:lnTo>
                  <a:lnTo>
                    <a:pt x="1157605" y="250063"/>
                  </a:lnTo>
                  <a:lnTo>
                    <a:pt x="1159002" y="250825"/>
                  </a:lnTo>
                  <a:lnTo>
                    <a:pt x="1160018" y="252349"/>
                  </a:lnTo>
                  <a:lnTo>
                    <a:pt x="1163320" y="271145"/>
                  </a:lnTo>
                  <a:lnTo>
                    <a:pt x="1163320" y="276479"/>
                  </a:lnTo>
                  <a:lnTo>
                    <a:pt x="1163320" y="280670"/>
                  </a:lnTo>
                  <a:lnTo>
                    <a:pt x="1163193" y="284353"/>
                  </a:lnTo>
                  <a:lnTo>
                    <a:pt x="1162812" y="287147"/>
                  </a:lnTo>
                  <a:lnTo>
                    <a:pt x="1162558" y="290068"/>
                  </a:lnTo>
                  <a:lnTo>
                    <a:pt x="1110869" y="320421"/>
                  </a:lnTo>
                  <a:lnTo>
                    <a:pt x="1072896" y="325501"/>
                  </a:lnTo>
                  <a:lnTo>
                    <a:pt x="1062736" y="325501"/>
                  </a:lnTo>
                  <a:lnTo>
                    <a:pt x="1002411" y="317500"/>
                  </a:lnTo>
                  <a:lnTo>
                    <a:pt x="958342" y="294132"/>
                  </a:lnTo>
                  <a:lnTo>
                    <a:pt x="931418" y="256413"/>
                  </a:lnTo>
                  <a:lnTo>
                    <a:pt x="922274" y="205613"/>
                  </a:lnTo>
                  <a:lnTo>
                    <a:pt x="923036" y="189484"/>
                  </a:lnTo>
                  <a:lnTo>
                    <a:pt x="933450" y="148336"/>
                  </a:lnTo>
                  <a:lnTo>
                    <a:pt x="964311" y="108331"/>
                  </a:lnTo>
                  <a:lnTo>
                    <a:pt x="1011174" y="84836"/>
                  </a:lnTo>
                  <a:lnTo>
                    <a:pt x="1054862" y="77724"/>
                  </a:lnTo>
                  <a:lnTo>
                    <a:pt x="1070737" y="77216"/>
                  </a:lnTo>
                  <a:close/>
                </a:path>
                <a:path w="1784350" h="410209">
                  <a:moveTo>
                    <a:pt x="1663700" y="76962"/>
                  </a:moveTo>
                  <a:lnTo>
                    <a:pt x="1718945" y="86487"/>
                  </a:lnTo>
                  <a:lnTo>
                    <a:pt x="1756156" y="112522"/>
                  </a:lnTo>
                  <a:lnTo>
                    <a:pt x="1777238" y="151130"/>
                  </a:lnTo>
                  <a:lnTo>
                    <a:pt x="1783842" y="198120"/>
                  </a:lnTo>
                  <a:lnTo>
                    <a:pt x="1783207" y="212471"/>
                  </a:lnTo>
                  <a:lnTo>
                    <a:pt x="1775333" y="251206"/>
                  </a:lnTo>
                  <a:lnTo>
                    <a:pt x="1750822" y="291338"/>
                  </a:lnTo>
                  <a:lnTo>
                    <a:pt x="1710309" y="316865"/>
                  </a:lnTo>
                  <a:lnTo>
                    <a:pt x="1655191" y="325755"/>
                  </a:lnTo>
                  <a:lnTo>
                    <a:pt x="1646555" y="325755"/>
                  </a:lnTo>
                  <a:lnTo>
                    <a:pt x="1597279" y="312420"/>
                  </a:lnTo>
                  <a:lnTo>
                    <a:pt x="1570228" y="295275"/>
                  </a:lnTo>
                  <a:lnTo>
                    <a:pt x="1570228" y="399034"/>
                  </a:lnTo>
                  <a:lnTo>
                    <a:pt x="1570228" y="400685"/>
                  </a:lnTo>
                  <a:lnTo>
                    <a:pt x="1569593" y="402209"/>
                  </a:lnTo>
                  <a:lnTo>
                    <a:pt x="1568196" y="403479"/>
                  </a:lnTo>
                  <a:lnTo>
                    <a:pt x="1567053" y="404876"/>
                  </a:lnTo>
                  <a:lnTo>
                    <a:pt x="1564640" y="406019"/>
                  </a:lnTo>
                  <a:lnTo>
                    <a:pt x="1561465" y="406908"/>
                  </a:lnTo>
                  <a:lnTo>
                    <a:pt x="1558417" y="407797"/>
                  </a:lnTo>
                  <a:lnTo>
                    <a:pt x="1554099" y="408432"/>
                  </a:lnTo>
                  <a:lnTo>
                    <a:pt x="1548638" y="408940"/>
                  </a:lnTo>
                  <a:lnTo>
                    <a:pt x="1543431" y="409448"/>
                  </a:lnTo>
                  <a:lnTo>
                    <a:pt x="1536700" y="409702"/>
                  </a:lnTo>
                  <a:lnTo>
                    <a:pt x="1528572" y="409702"/>
                  </a:lnTo>
                  <a:lnTo>
                    <a:pt x="1520444" y="409702"/>
                  </a:lnTo>
                  <a:lnTo>
                    <a:pt x="1495679" y="406908"/>
                  </a:lnTo>
                  <a:lnTo>
                    <a:pt x="1492504" y="406019"/>
                  </a:lnTo>
                  <a:lnTo>
                    <a:pt x="1490218" y="404876"/>
                  </a:lnTo>
                  <a:lnTo>
                    <a:pt x="1488948" y="403479"/>
                  </a:lnTo>
                  <a:lnTo>
                    <a:pt x="1487551" y="402209"/>
                  </a:lnTo>
                  <a:lnTo>
                    <a:pt x="1487043" y="400685"/>
                  </a:lnTo>
                  <a:lnTo>
                    <a:pt x="1487043" y="399034"/>
                  </a:lnTo>
                  <a:lnTo>
                    <a:pt x="1487043" y="91059"/>
                  </a:lnTo>
                  <a:lnTo>
                    <a:pt x="1487043" y="89408"/>
                  </a:lnTo>
                  <a:lnTo>
                    <a:pt x="1487551" y="88011"/>
                  </a:lnTo>
                  <a:lnTo>
                    <a:pt x="1488567" y="86741"/>
                  </a:lnTo>
                  <a:lnTo>
                    <a:pt x="1489710" y="85471"/>
                  </a:lnTo>
                  <a:lnTo>
                    <a:pt x="1491615" y="84455"/>
                  </a:lnTo>
                  <a:lnTo>
                    <a:pt x="1494282" y="83693"/>
                  </a:lnTo>
                  <a:lnTo>
                    <a:pt x="1497203" y="82803"/>
                  </a:lnTo>
                  <a:lnTo>
                    <a:pt x="1500759" y="82169"/>
                  </a:lnTo>
                  <a:lnTo>
                    <a:pt x="1505331" y="81788"/>
                  </a:lnTo>
                  <a:lnTo>
                    <a:pt x="1509776" y="81407"/>
                  </a:lnTo>
                  <a:lnTo>
                    <a:pt x="1515491" y="81152"/>
                  </a:lnTo>
                  <a:lnTo>
                    <a:pt x="1522222" y="81152"/>
                  </a:lnTo>
                  <a:lnTo>
                    <a:pt x="1528826" y="81152"/>
                  </a:lnTo>
                  <a:lnTo>
                    <a:pt x="1549908" y="83693"/>
                  </a:lnTo>
                  <a:lnTo>
                    <a:pt x="1552575" y="84455"/>
                  </a:lnTo>
                  <a:lnTo>
                    <a:pt x="1554607" y="85471"/>
                  </a:lnTo>
                  <a:lnTo>
                    <a:pt x="1555623" y="86741"/>
                  </a:lnTo>
                  <a:lnTo>
                    <a:pt x="1556893" y="88011"/>
                  </a:lnTo>
                  <a:lnTo>
                    <a:pt x="1557401" y="89408"/>
                  </a:lnTo>
                  <a:lnTo>
                    <a:pt x="1557401" y="91059"/>
                  </a:lnTo>
                  <a:lnTo>
                    <a:pt x="1557401" y="116967"/>
                  </a:lnTo>
                  <a:lnTo>
                    <a:pt x="1599311" y="90424"/>
                  </a:lnTo>
                  <a:lnTo>
                    <a:pt x="1607947" y="86995"/>
                  </a:lnTo>
                  <a:lnTo>
                    <a:pt x="1616456" y="83566"/>
                  </a:lnTo>
                  <a:lnTo>
                    <a:pt x="1625473" y="81025"/>
                  </a:lnTo>
                  <a:lnTo>
                    <a:pt x="1634617" y="79375"/>
                  </a:lnTo>
                  <a:lnTo>
                    <a:pt x="1643761" y="77724"/>
                  </a:lnTo>
                  <a:lnTo>
                    <a:pt x="1653413" y="76962"/>
                  </a:lnTo>
                  <a:lnTo>
                    <a:pt x="1663700" y="76962"/>
                  </a:lnTo>
                  <a:close/>
                </a:path>
                <a:path w="1784350" h="410209">
                  <a:moveTo>
                    <a:pt x="565531" y="76962"/>
                  </a:moveTo>
                  <a:lnTo>
                    <a:pt x="619125" y="81407"/>
                  </a:lnTo>
                  <a:lnTo>
                    <a:pt x="672338" y="101346"/>
                  </a:lnTo>
                  <a:lnTo>
                    <a:pt x="705485" y="136017"/>
                  </a:lnTo>
                  <a:lnTo>
                    <a:pt x="719328" y="184785"/>
                  </a:lnTo>
                  <a:lnTo>
                    <a:pt x="719836" y="199136"/>
                  </a:lnTo>
                  <a:lnTo>
                    <a:pt x="719328" y="212852"/>
                  </a:lnTo>
                  <a:lnTo>
                    <a:pt x="710057" y="250571"/>
                  </a:lnTo>
                  <a:lnTo>
                    <a:pt x="679958" y="290576"/>
                  </a:lnTo>
                  <a:lnTo>
                    <a:pt x="629412" y="316611"/>
                  </a:lnTo>
                  <a:lnTo>
                    <a:pt x="577977" y="325120"/>
                  </a:lnTo>
                  <a:lnTo>
                    <a:pt x="558292" y="325755"/>
                  </a:lnTo>
                  <a:lnTo>
                    <a:pt x="539369" y="325247"/>
                  </a:lnTo>
                  <a:lnTo>
                    <a:pt x="475996" y="312928"/>
                  </a:lnTo>
                  <a:lnTo>
                    <a:pt x="432689" y="285496"/>
                  </a:lnTo>
                  <a:lnTo>
                    <a:pt x="409194" y="243713"/>
                  </a:lnTo>
                  <a:lnTo>
                    <a:pt x="403987" y="203581"/>
                  </a:lnTo>
                  <a:lnTo>
                    <a:pt x="404622" y="189738"/>
                  </a:lnTo>
                  <a:lnTo>
                    <a:pt x="414147" y="152019"/>
                  </a:lnTo>
                  <a:lnTo>
                    <a:pt x="444246" y="111887"/>
                  </a:lnTo>
                  <a:lnTo>
                    <a:pt x="494792" y="86106"/>
                  </a:lnTo>
                  <a:lnTo>
                    <a:pt x="545973" y="77597"/>
                  </a:lnTo>
                  <a:lnTo>
                    <a:pt x="565531" y="76962"/>
                  </a:lnTo>
                  <a:close/>
                </a:path>
                <a:path w="1784350" h="410209">
                  <a:moveTo>
                    <a:pt x="25400" y="0"/>
                  </a:moveTo>
                  <a:lnTo>
                    <a:pt x="307975" y="0"/>
                  </a:lnTo>
                  <a:lnTo>
                    <a:pt x="315849" y="0"/>
                  </a:lnTo>
                  <a:lnTo>
                    <a:pt x="322199" y="1650"/>
                  </a:lnTo>
                  <a:lnTo>
                    <a:pt x="326517" y="5080"/>
                  </a:lnTo>
                  <a:lnTo>
                    <a:pt x="330962" y="8509"/>
                  </a:lnTo>
                  <a:lnTo>
                    <a:pt x="333121" y="13589"/>
                  </a:lnTo>
                  <a:lnTo>
                    <a:pt x="333121" y="20574"/>
                  </a:lnTo>
                  <a:lnTo>
                    <a:pt x="333121" y="311658"/>
                  </a:lnTo>
                  <a:lnTo>
                    <a:pt x="333121" y="313309"/>
                  </a:lnTo>
                  <a:lnTo>
                    <a:pt x="332486" y="314706"/>
                  </a:lnTo>
                  <a:lnTo>
                    <a:pt x="331089" y="315976"/>
                  </a:lnTo>
                  <a:lnTo>
                    <a:pt x="329819" y="317119"/>
                  </a:lnTo>
                  <a:lnTo>
                    <a:pt x="327406" y="318262"/>
                  </a:lnTo>
                  <a:lnTo>
                    <a:pt x="324231" y="319024"/>
                  </a:lnTo>
                  <a:lnTo>
                    <a:pt x="320802" y="319913"/>
                  </a:lnTo>
                  <a:lnTo>
                    <a:pt x="316357" y="320548"/>
                  </a:lnTo>
                  <a:lnTo>
                    <a:pt x="310769" y="320929"/>
                  </a:lnTo>
                  <a:lnTo>
                    <a:pt x="305181" y="321310"/>
                  </a:lnTo>
                  <a:lnTo>
                    <a:pt x="298069" y="321564"/>
                  </a:lnTo>
                  <a:lnTo>
                    <a:pt x="289814" y="321564"/>
                  </a:lnTo>
                  <a:lnTo>
                    <a:pt x="281559" y="321564"/>
                  </a:lnTo>
                  <a:lnTo>
                    <a:pt x="255397" y="319024"/>
                  </a:lnTo>
                  <a:lnTo>
                    <a:pt x="252222" y="318262"/>
                  </a:lnTo>
                  <a:lnTo>
                    <a:pt x="249809" y="317119"/>
                  </a:lnTo>
                  <a:lnTo>
                    <a:pt x="248285" y="315976"/>
                  </a:lnTo>
                  <a:lnTo>
                    <a:pt x="247015" y="314706"/>
                  </a:lnTo>
                  <a:lnTo>
                    <a:pt x="246126" y="313309"/>
                  </a:lnTo>
                  <a:lnTo>
                    <a:pt x="246126" y="311658"/>
                  </a:lnTo>
                  <a:lnTo>
                    <a:pt x="246126" y="54101"/>
                  </a:lnTo>
                  <a:lnTo>
                    <a:pt x="86868" y="54101"/>
                  </a:lnTo>
                  <a:lnTo>
                    <a:pt x="86868" y="311658"/>
                  </a:lnTo>
                  <a:lnTo>
                    <a:pt x="86868" y="313309"/>
                  </a:lnTo>
                  <a:lnTo>
                    <a:pt x="77597" y="319024"/>
                  </a:lnTo>
                  <a:lnTo>
                    <a:pt x="74422" y="319913"/>
                  </a:lnTo>
                  <a:lnTo>
                    <a:pt x="69977" y="320548"/>
                  </a:lnTo>
                  <a:lnTo>
                    <a:pt x="64389" y="320929"/>
                  </a:lnTo>
                  <a:lnTo>
                    <a:pt x="58928" y="321310"/>
                  </a:lnTo>
                  <a:lnTo>
                    <a:pt x="51816" y="321564"/>
                  </a:lnTo>
                  <a:lnTo>
                    <a:pt x="43180" y="321564"/>
                  </a:lnTo>
                  <a:lnTo>
                    <a:pt x="34925" y="321564"/>
                  </a:lnTo>
                  <a:lnTo>
                    <a:pt x="0" y="313309"/>
                  </a:lnTo>
                  <a:lnTo>
                    <a:pt x="0" y="311658"/>
                  </a:lnTo>
                  <a:lnTo>
                    <a:pt x="0" y="20574"/>
                  </a:lnTo>
                  <a:lnTo>
                    <a:pt x="0" y="13589"/>
                  </a:lnTo>
                  <a:lnTo>
                    <a:pt x="2159" y="8509"/>
                  </a:lnTo>
                  <a:lnTo>
                    <a:pt x="6985" y="5080"/>
                  </a:lnTo>
                  <a:lnTo>
                    <a:pt x="11557" y="1650"/>
                  </a:lnTo>
                  <a:lnTo>
                    <a:pt x="17653" y="0"/>
                  </a:lnTo>
                  <a:lnTo>
                    <a:pt x="25400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113588" y="673353"/>
            <a:ext cx="2724150" cy="448945"/>
            <a:chOff x="7391018" y="731773"/>
            <a:chExt cx="2724150" cy="44894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6479" y="737146"/>
              <a:ext cx="2711450" cy="4382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8552" y="897826"/>
              <a:ext cx="152907" cy="1478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43366" y="881268"/>
              <a:ext cx="138341" cy="667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76969" y="837222"/>
              <a:ext cx="1338072" cy="2594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8805" y="841400"/>
              <a:ext cx="287185" cy="25105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96352" y="737107"/>
              <a:ext cx="1322705" cy="438784"/>
            </a:xfrm>
            <a:custGeom>
              <a:avLst/>
              <a:gdLst/>
              <a:ahLst/>
              <a:cxnLst/>
              <a:rect l="l" t="t" r="r" b="b"/>
              <a:pathLst>
                <a:path w="1322704" h="438784">
                  <a:moveTo>
                    <a:pt x="42164" y="109727"/>
                  </a:moveTo>
                  <a:lnTo>
                    <a:pt x="51689" y="109727"/>
                  </a:lnTo>
                  <a:lnTo>
                    <a:pt x="59181" y="109854"/>
                  </a:lnTo>
                  <a:lnTo>
                    <a:pt x="64770" y="110108"/>
                  </a:lnTo>
                  <a:lnTo>
                    <a:pt x="70357" y="110362"/>
                  </a:lnTo>
                  <a:lnTo>
                    <a:pt x="74549" y="110997"/>
                  </a:lnTo>
                  <a:lnTo>
                    <a:pt x="77597" y="112013"/>
                  </a:lnTo>
                  <a:lnTo>
                    <a:pt x="80645" y="112902"/>
                  </a:lnTo>
                  <a:lnTo>
                    <a:pt x="89153" y="125221"/>
                  </a:lnTo>
                  <a:lnTo>
                    <a:pt x="158496" y="272922"/>
                  </a:lnTo>
                  <a:lnTo>
                    <a:pt x="159512" y="272922"/>
                  </a:lnTo>
                  <a:lnTo>
                    <a:pt x="223012" y="122300"/>
                  </a:lnTo>
                  <a:lnTo>
                    <a:pt x="224281" y="117982"/>
                  </a:lnTo>
                  <a:lnTo>
                    <a:pt x="226060" y="115062"/>
                  </a:lnTo>
                  <a:lnTo>
                    <a:pt x="228092" y="113791"/>
                  </a:lnTo>
                  <a:lnTo>
                    <a:pt x="230124" y="112394"/>
                  </a:lnTo>
                  <a:lnTo>
                    <a:pt x="233679" y="111378"/>
                  </a:lnTo>
                  <a:lnTo>
                    <a:pt x="238505" y="110743"/>
                  </a:lnTo>
                  <a:lnTo>
                    <a:pt x="243331" y="110108"/>
                  </a:lnTo>
                  <a:lnTo>
                    <a:pt x="251841" y="109727"/>
                  </a:lnTo>
                  <a:lnTo>
                    <a:pt x="264032" y="109727"/>
                  </a:lnTo>
                  <a:lnTo>
                    <a:pt x="273557" y="109727"/>
                  </a:lnTo>
                  <a:lnTo>
                    <a:pt x="281304" y="110108"/>
                  </a:lnTo>
                  <a:lnTo>
                    <a:pt x="287527" y="110743"/>
                  </a:lnTo>
                  <a:lnTo>
                    <a:pt x="293877" y="111378"/>
                  </a:lnTo>
                  <a:lnTo>
                    <a:pt x="298450" y="112649"/>
                  </a:lnTo>
                  <a:lnTo>
                    <a:pt x="301498" y="114426"/>
                  </a:lnTo>
                  <a:lnTo>
                    <a:pt x="304546" y="116077"/>
                  </a:lnTo>
                  <a:lnTo>
                    <a:pt x="305816" y="118617"/>
                  </a:lnTo>
                  <a:lnTo>
                    <a:pt x="305816" y="121665"/>
                  </a:lnTo>
                  <a:lnTo>
                    <a:pt x="305816" y="124713"/>
                  </a:lnTo>
                  <a:lnTo>
                    <a:pt x="205104" y="348614"/>
                  </a:lnTo>
                  <a:lnTo>
                    <a:pt x="169545" y="426592"/>
                  </a:lnTo>
                  <a:lnTo>
                    <a:pt x="114680" y="438276"/>
                  </a:lnTo>
                  <a:lnTo>
                    <a:pt x="105918" y="438276"/>
                  </a:lnTo>
                  <a:lnTo>
                    <a:pt x="98805" y="438022"/>
                  </a:lnTo>
                  <a:lnTo>
                    <a:pt x="93472" y="437388"/>
                  </a:lnTo>
                  <a:lnTo>
                    <a:pt x="88265" y="436879"/>
                  </a:lnTo>
                  <a:lnTo>
                    <a:pt x="84200" y="435863"/>
                  </a:lnTo>
                  <a:lnTo>
                    <a:pt x="81661" y="434593"/>
                  </a:lnTo>
                  <a:lnTo>
                    <a:pt x="78994" y="433324"/>
                  </a:lnTo>
                  <a:lnTo>
                    <a:pt x="77470" y="431672"/>
                  </a:lnTo>
                  <a:lnTo>
                    <a:pt x="77216" y="429640"/>
                  </a:lnTo>
                  <a:lnTo>
                    <a:pt x="77089" y="427608"/>
                  </a:lnTo>
                  <a:lnTo>
                    <a:pt x="77724" y="425195"/>
                  </a:lnTo>
                  <a:lnTo>
                    <a:pt x="79248" y="422401"/>
                  </a:lnTo>
                  <a:lnTo>
                    <a:pt x="118618" y="348614"/>
                  </a:lnTo>
                  <a:lnTo>
                    <a:pt x="105664" y="337438"/>
                  </a:lnTo>
                  <a:lnTo>
                    <a:pt x="4318" y="134619"/>
                  </a:lnTo>
                  <a:lnTo>
                    <a:pt x="1397" y="128904"/>
                  </a:lnTo>
                  <a:lnTo>
                    <a:pt x="0" y="124459"/>
                  </a:lnTo>
                  <a:lnTo>
                    <a:pt x="0" y="121412"/>
                  </a:lnTo>
                  <a:lnTo>
                    <a:pt x="0" y="118363"/>
                  </a:lnTo>
                  <a:lnTo>
                    <a:pt x="17272" y="110743"/>
                  </a:lnTo>
                  <a:lnTo>
                    <a:pt x="23622" y="110108"/>
                  </a:lnTo>
                  <a:lnTo>
                    <a:pt x="31876" y="109727"/>
                  </a:lnTo>
                  <a:lnTo>
                    <a:pt x="42164" y="109727"/>
                  </a:lnTo>
                  <a:close/>
                </a:path>
                <a:path w="1322704" h="438784">
                  <a:moveTo>
                    <a:pt x="819785" y="105537"/>
                  </a:moveTo>
                  <a:lnTo>
                    <a:pt x="882903" y="113664"/>
                  </a:lnTo>
                  <a:lnTo>
                    <a:pt x="926083" y="136270"/>
                  </a:lnTo>
                  <a:lnTo>
                    <a:pt x="950849" y="170561"/>
                  </a:lnTo>
                  <a:lnTo>
                    <a:pt x="958850" y="213613"/>
                  </a:lnTo>
                  <a:lnTo>
                    <a:pt x="958850" y="223519"/>
                  </a:lnTo>
                  <a:lnTo>
                    <a:pt x="958850" y="231012"/>
                  </a:lnTo>
                  <a:lnTo>
                    <a:pt x="956564" y="236600"/>
                  </a:lnTo>
                  <a:lnTo>
                    <a:pt x="951992" y="240156"/>
                  </a:lnTo>
                  <a:lnTo>
                    <a:pt x="947674" y="243839"/>
                  </a:lnTo>
                  <a:lnTo>
                    <a:pt x="941324" y="245617"/>
                  </a:lnTo>
                  <a:lnTo>
                    <a:pt x="933450" y="245617"/>
                  </a:lnTo>
                  <a:lnTo>
                    <a:pt x="754126" y="245617"/>
                  </a:lnTo>
                  <a:lnTo>
                    <a:pt x="766064" y="285495"/>
                  </a:lnTo>
                  <a:lnTo>
                    <a:pt x="772668" y="290829"/>
                  </a:lnTo>
                  <a:lnTo>
                    <a:pt x="779145" y="296163"/>
                  </a:lnTo>
                  <a:lnTo>
                    <a:pt x="834644" y="307213"/>
                  </a:lnTo>
                  <a:lnTo>
                    <a:pt x="845185" y="307086"/>
                  </a:lnTo>
                  <a:lnTo>
                    <a:pt x="901573" y="299719"/>
                  </a:lnTo>
                  <a:lnTo>
                    <a:pt x="926846" y="292988"/>
                  </a:lnTo>
                  <a:lnTo>
                    <a:pt x="931037" y="292226"/>
                  </a:lnTo>
                  <a:lnTo>
                    <a:pt x="934466" y="292226"/>
                  </a:lnTo>
                  <a:lnTo>
                    <a:pt x="936498" y="292226"/>
                  </a:lnTo>
                  <a:lnTo>
                    <a:pt x="938022" y="292480"/>
                  </a:lnTo>
                  <a:lnTo>
                    <a:pt x="939292" y="293115"/>
                  </a:lnTo>
                  <a:lnTo>
                    <a:pt x="940689" y="293624"/>
                  </a:lnTo>
                  <a:lnTo>
                    <a:pt x="941704" y="294766"/>
                  </a:lnTo>
                  <a:lnTo>
                    <a:pt x="942721" y="296037"/>
                  </a:lnTo>
                  <a:lnTo>
                    <a:pt x="943610" y="297561"/>
                  </a:lnTo>
                  <a:lnTo>
                    <a:pt x="944118" y="299719"/>
                  </a:lnTo>
                  <a:lnTo>
                    <a:pt x="944372" y="302387"/>
                  </a:lnTo>
                  <a:lnTo>
                    <a:pt x="944752" y="305053"/>
                  </a:lnTo>
                  <a:lnTo>
                    <a:pt x="944879" y="308482"/>
                  </a:lnTo>
                  <a:lnTo>
                    <a:pt x="944879" y="312674"/>
                  </a:lnTo>
                  <a:lnTo>
                    <a:pt x="944879" y="316356"/>
                  </a:lnTo>
                  <a:lnTo>
                    <a:pt x="944879" y="319404"/>
                  </a:lnTo>
                  <a:lnTo>
                    <a:pt x="944626" y="321944"/>
                  </a:lnTo>
                  <a:lnTo>
                    <a:pt x="944372" y="324484"/>
                  </a:lnTo>
                  <a:lnTo>
                    <a:pt x="941704" y="333120"/>
                  </a:lnTo>
                  <a:lnTo>
                    <a:pt x="940816" y="334390"/>
                  </a:lnTo>
                  <a:lnTo>
                    <a:pt x="939673" y="335533"/>
                  </a:lnTo>
                  <a:lnTo>
                    <a:pt x="938149" y="336676"/>
                  </a:lnTo>
                  <a:lnTo>
                    <a:pt x="936751" y="337819"/>
                  </a:lnTo>
                  <a:lnTo>
                    <a:pt x="932942" y="339470"/>
                  </a:lnTo>
                  <a:lnTo>
                    <a:pt x="926465" y="341375"/>
                  </a:lnTo>
                  <a:lnTo>
                    <a:pt x="919988" y="343407"/>
                  </a:lnTo>
                  <a:lnTo>
                    <a:pt x="868045" y="352170"/>
                  </a:lnTo>
                  <a:lnTo>
                    <a:pt x="827024" y="354202"/>
                  </a:lnTo>
                  <a:lnTo>
                    <a:pt x="807974" y="353821"/>
                  </a:lnTo>
                  <a:lnTo>
                    <a:pt x="743966" y="342645"/>
                  </a:lnTo>
                  <a:lnTo>
                    <a:pt x="699389" y="316229"/>
                  </a:lnTo>
                  <a:lnTo>
                    <a:pt x="674877" y="274192"/>
                  </a:lnTo>
                  <a:lnTo>
                    <a:pt x="669417" y="232409"/>
                  </a:lnTo>
                  <a:lnTo>
                    <a:pt x="670051" y="217931"/>
                  </a:lnTo>
                  <a:lnTo>
                    <a:pt x="679703" y="179196"/>
                  </a:lnTo>
                  <a:lnTo>
                    <a:pt x="709422" y="139191"/>
                  </a:lnTo>
                  <a:lnTo>
                    <a:pt x="756793" y="114172"/>
                  </a:lnTo>
                  <a:lnTo>
                    <a:pt x="802640" y="106044"/>
                  </a:lnTo>
                  <a:lnTo>
                    <a:pt x="819785" y="105537"/>
                  </a:lnTo>
                  <a:close/>
                </a:path>
                <a:path w="1322704" h="438784">
                  <a:moveTo>
                    <a:pt x="1291336" y="0"/>
                  </a:moveTo>
                  <a:lnTo>
                    <a:pt x="1293114" y="0"/>
                  </a:lnTo>
                  <a:lnTo>
                    <a:pt x="1294383" y="0"/>
                  </a:lnTo>
                  <a:lnTo>
                    <a:pt x="1295780" y="126"/>
                  </a:lnTo>
                  <a:lnTo>
                    <a:pt x="1304925" y="19938"/>
                  </a:lnTo>
                  <a:lnTo>
                    <a:pt x="1304925" y="26669"/>
                  </a:lnTo>
                  <a:lnTo>
                    <a:pt x="1304925" y="31241"/>
                  </a:lnTo>
                  <a:lnTo>
                    <a:pt x="1287272" y="55752"/>
                  </a:lnTo>
                  <a:lnTo>
                    <a:pt x="1190244" y="66675"/>
                  </a:lnTo>
                  <a:lnTo>
                    <a:pt x="1148461" y="74167"/>
                  </a:lnTo>
                  <a:lnTo>
                    <a:pt x="1143253" y="75691"/>
                  </a:lnTo>
                  <a:lnTo>
                    <a:pt x="1138681" y="77469"/>
                  </a:lnTo>
                  <a:lnTo>
                    <a:pt x="1134872" y="79501"/>
                  </a:lnTo>
                  <a:lnTo>
                    <a:pt x="1131062" y="81533"/>
                  </a:lnTo>
                  <a:lnTo>
                    <a:pt x="1113281" y="97408"/>
                  </a:lnTo>
                  <a:lnTo>
                    <a:pt x="1110233" y="101600"/>
                  </a:lnTo>
                  <a:lnTo>
                    <a:pt x="1107440" y="106299"/>
                  </a:lnTo>
                  <a:lnTo>
                    <a:pt x="1105280" y="111505"/>
                  </a:lnTo>
                  <a:lnTo>
                    <a:pt x="1103122" y="116458"/>
                  </a:lnTo>
                  <a:lnTo>
                    <a:pt x="1095502" y="147319"/>
                  </a:lnTo>
                  <a:lnTo>
                    <a:pt x="1101344" y="142620"/>
                  </a:lnTo>
                  <a:lnTo>
                    <a:pt x="1107948" y="138429"/>
                  </a:lnTo>
                  <a:lnTo>
                    <a:pt x="1156207" y="119761"/>
                  </a:lnTo>
                  <a:lnTo>
                    <a:pt x="1210818" y="116331"/>
                  </a:lnTo>
                  <a:lnTo>
                    <a:pt x="1262888" y="127762"/>
                  </a:lnTo>
                  <a:lnTo>
                    <a:pt x="1304798" y="161670"/>
                  </a:lnTo>
                  <a:lnTo>
                    <a:pt x="1320419" y="202818"/>
                  </a:lnTo>
                  <a:lnTo>
                    <a:pt x="1322324" y="227711"/>
                  </a:lnTo>
                  <a:lnTo>
                    <a:pt x="1321689" y="241553"/>
                  </a:lnTo>
                  <a:lnTo>
                    <a:pt x="1311021" y="279653"/>
                  </a:lnTo>
                  <a:lnTo>
                    <a:pt x="1278508" y="319658"/>
                  </a:lnTo>
                  <a:lnTo>
                    <a:pt x="1228344" y="345313"/>
                  </a:lnTo>
                  <a:lnTo>
                    <a:pt x="1163320" y="354202"/>
                  </a:lnTo>
                  <a:lnTo>
                    <a:pt x="1144270" y="353694"/>
                  </a:lnTo>
                  <a:lnTo>
                    <a:pt x="1082040" y="339978"/>
                  </a:lnTo>
                  <a:lnTo>
                    <a:pt x="1040383" y="307720"/>
                  </a:lnTo>
                  <a:lnTo>
                    <a:pt x="1022096" y="271017"/>
                  </a:lnTo>
                  <a:lnTo>
                    <a:pt x="1014349" y="223392"/>
                  </a:lnTo>
                  <a:lnTo>
                    <a:pt x="1013841" y="205104"/>
                  </a:lnTo>
                  <a:lnTo>
                    <a:pt x="1014095" y="191642"/>
                  </a:lnTo>
                  <a:lnTo>
                    <a:pt x="1017524" y="153415"/>
                  </a:lnTo>
                  <a:lnTo>
                    <a:pt x="1028700" y="109092"/>
                  </a:lnTo>
                  <a:lnTo>
                    <a:pt x="1052702" y="66420"/>
                  </a:lnTo>
                  <a:lnTo>
                    <a:pt x="1092073" y="34670"/>
                  </a:lnTo>
                  <a:lnTo>
                    <a:pt x="1153922" y="15620"/>
                  </a:lnTo>
                  <a:lnTo>
                    <a:pt x="1286002" y="380"/>
                  </a:lnTo>
                  <a:lnTo>
                    <a:pt x="1288033" y="126"/>
                  </a:lnTo>
                  <a:lnTo>
                    <a:pt x="1289812" y="126"/>
                  </a:lnTo>
                  <a:lnTo>
                    <a:pt x="1291336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64100" y="1366095"/>
            <a:ext cx="3440177" cy="2705967"/>
            <a:chOff x="8995791" y="1304925"/>
            <a:chExt cx="3196590" cy="233997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95791" y="1304925"/>
              <a:ext cx="3196208" cy="23394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79454" y="2593213"/>
              <a:ext cx="812545" cy="65366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12349" y="4651310"/>
            <a:ext cx="5613400" cy="179472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2000" b="1" i="1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3D-моделирование </a:t>
            </a:r>
            <a:r>
              <a:rPr sz="1600" i="1" spc="59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это создание 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трехмерных изображений 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9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spc="-6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i="1" spc="35" dirty="0">
                <a:latin typeface="Arial" panose="020B0604020202020204" pitchFamily="34" charset="0"/>
                <a:cs typeface="Arial" panose="020B0604020202020204" pitchFamily="34" charset="0"/>
              </a:rPr>
              <a:t>ью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i="1" spc="-9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i="1" spc="-9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1600" i="1" spc="-8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i="1" spc="-9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spc="-6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1600" i="1" spc="35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i="1" spc="-4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i="1" spc="-45" dirty="0"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i="1" spc="-9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i="1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sz="1600" i="1" spc="-8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i="1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современном</a:t>
            </a:r>
            <a:r>
              <a:rPr sz="1600" i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r>
              <a:rPr sz="1600" i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59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sz="1600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sz="1600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востребованная</a:t>
            </a:r>
            <a:r>
              <a:rPr sz="1600" i="1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5" dirty="0"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1600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каталога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0" dirty="0">
                <a:latin typeface="Arial" panose="020B0604020202020204" pitchFamily="34" charset="0"/>
                <a:cs typeface="Arial" panose="020B0604020202020204" pitchFamily="34" charset="0"/>
              </a:rPr>
              <a:t>«ИКЕА»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выполнено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3D,</a:t>
            </a:r>
            <a:r>
              <a:rPr sz="1600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5" dirty="0">
                <a:latin typeface="Arial" panose="020B0604020202020204" pitchFamily="34" charset="0"/>
                <a:cs typeface="Arial" panose="020B0604020202020204" pitchFamily="34" charset="0"/>
              </a:rPr>
              <a:t>купил</a:t>
            </a:r>
            <a:r>
              <a:rPr sz="1600" i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компанию- </a:t>
            </a:r>
            <a:r>
              <a:rPr sz="1600" i="1" spc="-3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производителя</a:t>
            </a:r>
            <a:r>
              <a:rPr sz="1600" i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35" dirty="0">
                <a:latin typeface="Arial" panose="020B0604020202020204" pitchFamily="34" charset="0"/>
                <a:cs typeface="Arial" panose="020B0604020202020204" pitchFamily="34" charset="0"/>
              </a:rPr>
              <a:t>очков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5" dirty="0">
                <a:latin typeface="Arial" panose="020B0604020202020204" pitchFamily="34" charset="0"/>
                <a:cs typeface="Arial" panose="020B0604020202020204" pitchFamily="34" charset="0"/>
              </a:rPr>
              <a:t>дополненной</a:t>
            </a:r>
            <a:r>
              <a:rPr sz="1600" i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реальности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Oculus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Rift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2,3 </a:t>
            </a:r>
            <a:r>
              <a:rPr sz="160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z="1600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долларов,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30" dirty="0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sz="1600" i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создавать</a:t>
            </a:r>
            <a:r>
              <a:rPr sz="1600" i="1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игровой</a:t>
            </a:r>
            <a:r>
              <a:rPr sz="1600" i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i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40" dirty="0">
                <a:latin typeface="Arial" panose="020B0604020202020204" pitchFamily="34" charset="0"/>
                <a:cs typeface="Arial" panose="020B0604020202020204" pitchFamily="34" charset="0"/>
              </a:rPr>
              <a:t>телеконтент.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68" y="0"/>
            <a:ext cx="5429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270"/>
            <a:ext cx="100324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КЛЮЧЕВЫЕ ВЫЗОВЫ СОВРЕМЕННОГО ОБЩЕСТВА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63650"/>
            <a:ext cx="121920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Цифровизация</a:t>
            </a:r>
            <a:r>
              <a:rPr lang="ru-RU" sz="2400" b="1" dirty="0">
                <a:solidFill>
                  <a:srgbClr val="002060"/>
                </a:solidFill>
              </a:rPr>
              <a:t> экономических и общественных отношений </a:t>
            </a:r>
            <a:r>
              <a:rPr lang="ru-RU" sz="2400" b="1" spc="-10" dirty="0">
                <a:latin typeface="Arial"/>
                <a:cs typeface="Arial"/>
              </a:rPr>
              <a:t>(цифровая экономика, роботизация, </a:t>
            </a:r>
            <a:r>
              <a:rPr lang="ru-RU" sz="2400" b="1" spc="-15" dirty="0">
                <a:latin typeface="Arial"/>
                <a:cs typeface="Arial"/>
              </a:rPr>
              <a:t>искусственный </a:t>
            </a:r>
            <a:r>
              <a:rPr lang="ru-RU" sz="2400" b="1" spc="-30" dirty="0">
                <a:latin typeface="Arial"/>
                <a:cs typeface="Arial"/>
              </a:rPr>
              <a:t>интеллект, И</a:t>
            </a:r>
            <a:r>
              <a:rPr lang="ru-RU" sz="2400" b="1" spc="-10" dirty="0">
                <a:latin typeface="Arial"/>
                <a:cs typeface="Arial"/>
              </a:rPr>
              <a:t>нтернет Вещей и пр.)</a:t>
            </a:r>
            <a:endParaRPr lang="ru-RU" sz="2400" dirty="0">
              <a:latin typeface="Arial"/>
              <a:cs typeface="Arial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63538" indent="-363538">
              <a:defRPr/>
            </a:pPr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altLang="ru-RU" sz="2400" b="1" dirty="0">
                <a:solidFill>
                  <a:srgbClr val="002060"/>
                </a:solidFill>
              </a:rPr>
              <a:t>Экспоненциальный рост неструктурированных данных </a:t>
            </a: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более 70—80 % от всех данных в организациях — это неструктурированные данные)</a:t>
            </a:r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eaLnBrk="1" hangingPunct="1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marL="363538" indent="-363538"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3. </a:t>
            </a:r>
            <a:r>
              <a:rPr lang="ru-RU" sz="2400" b="1" dirty="0">
                <a:solidFill>
                  <a:srgbClr val="002060"/>
                </a:solidFill>
              </a:rPr>
              <a:t>Конвергенция: материальных  и информационных, информационных и когнитивных  технологий</a:t>
            </a:r>
          </a:p>
          <a:p>
            <a:pPr eaLnBrk="1" hangingPunct="1"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63538" indent="-363538" eaLnBrk="1" hangingPunct="1"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          4. </a:t>
            </a:r>
            <a:r>
              <a:rPr lang="ru-RU" sz="2400" b="1" dirty="0" err="1">
                <a:solidFill>
                  <a:srgbClr val="002060"/>
                </a:solidFill>
              </a:rPr>
              <a:t>Кибербезопасность</a:t>
            </a:r>
            <a:endParaRPr lang="ru-RU" sz="2400" b="1" dirty="0">
              <a:solidFill>
                <a:srgbClr val="002060"/>
              </a:solidFill>
            </a:endParaRPr>
          </a:p>
          <a:p>
            <a:pPr marL="363538" indent="-363538" eaLnBrk="1" hangingPunct="1">
              <a:tabLst>
                <a:tab pos="0" algn="l"/>
              </a:tabLst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63538" indent="-363538" eaLnBrk="1" hangingPunct="1"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          5. Профессиональная </a:t>
            </a:r>
          </a:p>
          <a:p>
            <a:pPr marL="363538" indent="-363538" eaLnBrk="1" hangingPunct="1"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                   деятельность</a:t>
            </a:r>
          </a:p>
        </p:txBody>
      </p:sp>
      <p:pic>
        <p:nvPicPr>
          <p:cNvPr id="5124" name="Рисунок 5" descr="https://www.osp.ru/FileStorage/DOCUMENTS_ILLUSTRATIONS/13145523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4" cstate="print"/>
          <a:srcRect l="36629" t="7666" r="35559" b="3384"/>
          <a:stretch>
            <a:fillRect/>
          </a:stretch>
        </p:blipFill>
        <p:spPr bwMode="auto">
          <a:xfrm>
            <a:off x="0" y="5056188"/>
            <a:ext cx="14478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9"/>
          <p:cNvPicPr>
            <a:picLocks noChangeAspect="1" noChangeArrowheads="1"/>
          </p:cNvPicPr>
          <p:nvPr/>
        </p:nvPicPr>
        <p:blipFill>
          <a:blip r:embed="rId5" cstate="print"/>
          <a:srcRect l="27885" t="18243" r="54808" b="48119"/>
          <a:stretch>
            <a:fillRect/>
          </a:stretch>
        </p:blipFill>
        <p:spPr bwMode="auto">
          <a:xfrm>
            <a:off x="10576984" y="1404938"/>
            <a:ext cx="1615016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6285" y="4968876"/>
            <a:ext cx="462703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762591" y="2762593"/>
            <a:ext cx="6850746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Arial Black" panose="020B0A04020102020204" pitchFamily="34" charset="0"/>
              </a:rPr>
              <a:t>SketchUp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2"/>
            <a:ext cx="531222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/>
          <a:stretch/>
        </p:blipFill>
        <p:spPr bwMode="auto">
          <a:xfrm>
            <a:off x="6212115" y="116114"/>
            <a:ext cx="5299014" cy="51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43" y="2014764"/>
            <a:ext cx="5889943" cy="48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9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9272" y="185652"/>
            <a:ext cx="5694218" cy="73983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ПРОЕКТНОЕ ОБУЧЕНИЕ </a:t>
            </a:r>
            <a:b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3D -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моделирование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90" y="0"/>
            <a:ext cx="3998510" cy="44750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011" y="1664938"/>
            <a:ext cx="6597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SketchUp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программа для 3D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моделирования.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Позволяет создавать относительно простые объекты, такие как: архитектурные строения, предметы мебели, интерьера и т.д.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r="9144" b="6902"/>
          <a:stretch/>
        </p:blipFill>
        <p:spPr bwMode="auto">
          <a:xfrm>
            <a:off x="1547873" y="3476625"/>
            <a:ext cx="4372281" cy="25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76" y="3476625"/>
            <a:ext cx="6529552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6805" y="2747644"/>
            <a:ext cx="4470400" cy="182689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065" marR="5080" algn="ctr">
              <a:lnSpc>
                <a:spcPts val="3450"/>
              </a:lnSpc>
              <a:spcBef>
                <a:spcPts val="545"/>
              </a:spcBef>
            </a:pPr>
            <a:r>
              <a:rPr sz="3200" spc="-30" dirty="0">
                <a:latin typeface="Arial Black"/>
                <a:cs typeface="Arial Black"/>
              </a:rPr>
              <a:t>ИН</a:t>
            </a:r>
            <a:r>
              <a:rPr sz="3200" spc="-5" dirty="0">
                <a:latin typeface="Arial Black"/>
                <a:cs typeface="Arial Black"/>
              </a:rPr>
              <a:t>Т</a:t>
            </a:r>
            <a:r>
              <a:rPr sz="3200" spc="10" dirty="0">
                <a:latin typeface="Arial Black"/>
                <a:cs typeface="Arial Black"/>
              </a:rPr>
              <a:t>Е</a:t>
            </a:r>
            <a:r>
              <a:rPr sz="3200" spc="-15" dirty="0">
                <a:latin typeface="Arial Black"/>
                <a:cs typeface="Arial Black"/>
              </a:rPr>
              <a:t>ЛЛ</a:t>
            </a:r>
            <a:r>
              <a:rPr sz="3200" spc="-5" dirty="0">
                <a:latin typeface="Arial Black"/>
                <a:cs typeface="Arial Black"/>
              </a:rPr>
              <a:t>ЕКТ</a:t>
            </a:r>
            <a:r>
              <a:rPr sz="3200" spc="-30" dirty="0">
                <a:latin typeface="Arial Black"/>
                <a:cs typeface="Arial Black"/>
              </a:rPr>
              <a:t>-</a:t>
            </a:r>
            <a:r>
              <a:rPr sz="3200" spc="-20" dirty="0">
                <a:latin typeface="Arial Black"/>
                <a:cs typeface="Arial Black"/>
              </a:rPr>
              <a:t>К</a:t>
            </a:r>
            <a:r>
              <a:rPr sz="3200" spc="-10" dirty="0">
                <a:latin typeface="Arial Black"/>
                <a:cs typeface="Arial Black"/>
              </a:rPr>
              <a:t>А</a:t>
            </a:r>
            <a:r>
              <a:rPr sz="3200" spc="-5" dirty="0">
                <a:latin typeface="Arial Black"/>
                <a:cs typeface="Arial Black"/>
              </a:rPr>
              <a:t>Р</a:t>
            </a:r>
            <a:r>
              <a:rPr sz="3200" spc="10" dirty="0">
                <a:latin typeface="Arial Black"/>
                <a:cs typeface="Arial Black"/>
              </a:rPr>
              <a:t>Т</a:t>
            </a:r>
            <a:r>
              <a:rPr sz="3200" dirty="0">
                <a:latin typeface="Arial Black"/>
                <a:cs typeface="Arial Black"/>
              </a:rPr>
              <a:t>А  </a:t>
            </a:r>
            <a:r>
              <a:rPr sz="3200" spc="-15" dirty="0">
                <a:latin typeface="Arial Black"/>
                <a:cs typeface="Arial Black"/>
              </a:rPr>
              <a:t>ПОЭТАПНОЙ</a:t>
            </a:r>
            <a:endParaRPr sz="3200" dirty="0">
              <a:latin typeface="Arial Black"/>
              <a:cs typeface="Arial Black"/>
            </a:endParaRPr>
          </a:p>
          <a:p>
            <a:pPr marL="12065" algn="ctr">
              <a:lnSpc>
                <a:spcPts val="3195"/>
              </a:lnSpc>
            </a:pPr>
            <a:r>
              <a:rPr sz="3200" spc="-10" dirty="0">
                <a:latin typeface="Arial Black"/>
                <a:cs typeface="Arial Black"/>
              </a:rPr>
              <a:t>РАБОТЫ</a:t>
            </a:r>
            <a:r>
              <a:rPr sz="3200" spc="-45" dirty="0">
                <a:latin typeface="Arial Black"/>
                <a:cs typeface="Arial Black"/>
              </a:rPr>
              <a:t> </a:t>
            </a:r>
            <a:r>
              <a:rPr sz="3200" spc="20" dirty="0">
                <a:latin typeface="Arial Black"/>
                <a:cs typeface="Arial Black"/>
              </a:rPr>
              <a:t>над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ts val="3640"/>
              </a:lnSpc>
            </a:pPr>
            <a:r>
              <a:rPr sz="3200" spc="-10" dirty="0">
                <a:latin typeface="Arial Black"/>
                <a:cs typeface="Arial Black"/>
              </a:rPr>
              <a:t>ПРОЕКТОМ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r="3687"/>
          <a:stretch/>
        </p:blipFill>
        <p:spPr>
          <a:xfrm>
            <a:off x="5268792" y="0"/>
            <a:ext cx="6923208" cy="6826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333" y="944327"/>
            <a:ext cx="4972459" cy="951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065" marR="5080" algn="just">
              <a:lnSpc>
                <a:spcPts val="3450"/>
              </a:lnSpc>
              <a:spcBef>
                <a:spcPts val="545"/>
              </a:spcBef>
            </a:pPr>
            <a:r>
              <a:rPr lang="ru-RU" sz="2400" b="1" spc="-30" dirty="0">
                <a:solidFill>
                  <a:srgbClr val="002060"/>
                </a:solidFill>
                <a:cs typeface="Arial Black"/>
              </a:rPr>
              <a:t>ИН</a:t>
            </a:r>
            <a:r>
              <a:rPr lang="ru-RU" sz="2400" b="1" spc="-5" dirty="0">
                <a:solidFill>
                  <a:srgbClr val="002060"/>
                </a:solidFill>
                <a:cs typeface="Arial Black"/>
              </a:rPr>
              <a:t>Т</a:t>
            </a:r>
            <a:r>
              <a:rPr lang="ru-RU" sz="2400" b="1" spc="10" dirty="0">
                <a:solidFill>
                  <a:srgbClr val="002060"/>
                </a:solidFill>
                <a:cs typeface="Arial Black"/>
              </a:rPr>
              <a:t>Е</a:t>
            </a:r>
            <a:r>
              <a:rPr lang="ru-RU" sz="2400" b="1" spc="-15" dirty="0">
                <a:solidFill>
                  <a:srgbClr val="002060"/>
                </a:solidFill>
                <a:cs typeface="Arial Black"/>
              </a:rPr>
              <a:t>ЛЛ</a:t>
            </a:r>
            <a:r>
              <a:rPr lang="ru-RU" sz="2400" b="1" spc="-5" dirty="0">
                <a:solidFill>
                  <a:srgbClr val="002060"/>
                </a:solidFill>
                <a:cs typeface="Arial Black"/>
              </a:rPr>
              <a:t>ЕКТ</a:t>
            </a:r>
            <a:r>
              <a:rPr lang="ru-RU" sz="2400" b="1" spc="-30" dirty="0">
                <a:solidFill>
                  <a:srgbClr val="002060"/>
                </a:solidFill>
                <a:cs typeface="Arial Black"/>
              </a:rPr>
              <a:t>-</a:t>
            </a:r>
            <a:r>
              <a:rPr lang="ru-RU" sz="2400" b="1" spc="-20" dirty="0">
                <a:solidFill>
                  <a:srgbClr val="002060"/>
                </a:solidFill>
                <a:cs typeface="Arial Black"/>
              </a:rPr>
              <a:t>К</a:t>
            </a:r>
            <a:r>
              <a:rPr lang="ru-RU" sz="2400" b="1" spc="-10" dirty="0">
                <a:solidFill>
                  <a:srgbClr val="002060"/>
                </a:solidFill>
                <a:cs typeface="Arial Black"/>
              </a:rPr>
              <a:t>А</a:t>
            </a:r>
            <a:r>
              <a:rPr lang="ru-RU" sz="2400" b="1" spc="-5" dirty="0">
                <a:solidFill>
                  <a:srgbClr val="002060"/>
                </a:solidFill>
                <a:cs typeface="Arial Black"/>
              </a:rPr>
              <a:t>Р</a:t>
            </a:r>
            <a:r>
              <a:rPr lang="ru-RU" sz="2400" b="1" spc="10" dirty="0">
                <a:solidFill>
                  <a:srgbClr val="002060"/>
                </a:solidFill>
                <a:cs typeface="Arial Black"/>
              </a:rPr>
              <a:t>Т</a:t>
            </a:r>
            <a:r>
              <a:rPr lang="ru-RU" sz="2400" b="1" dirty="0">
                <a:solidFill>
                  <a:srgbClr val="002060"/>
                </a:solidFill>
                <a:cs typeface="Arial Black"/>
              </a:rPr>
              <a:t>А  </a:t>
            </a:r>
            <a:r>
              <a:rPr lang="ru-RU" sz="2400" b="1" spc="-15" dirty="0">
                <a:solidFill>
                  <a:srgbClr val="002060"/>
                </a:solidFill>
                <a:cs typeface="Arial Black"/>
              </a:rPr>
              <a:t>ПОЭТАПНОЙ</a:t>
            </a:r>
            <a:endParaRPr lang="ru-RU" sz="2400" b="1" dirty="0">
              <a:solidFill>
                <a:srgbClr val="002060"/>
              </a:solidFill>
              <a:cs typeface="Arial Black"/>
            </a:endParaRPr>
          </a:p>
          <a:p>
            <a:pPr marL="12065" algn="just">
              <a:lnSpc>
                <a:spcPts val="3195"/>
              </a:lnSpc>
            </a:pPr>
            <a:r>
              <a:rPr lang="ru-RU" sz="2400" b="1" spc="-10" dirty="0">
                <a:solidFill>
                  <a:srgbClr val="002060"/>
                </a:solidFill>
                <a:cs typeface="Arial Black"/>
              </a:rPr>
              <a:t>РАБОТЫ</a:t>
            </a:r>
            <a:r>
              <a:rPr lang="ru-RU" sz="2400" b="1" spc="-45" dirty="0">
                <a:solidFill>
                  <a:srgbClr val="002060"/>
                </a:solidFill>
                <a:cs typeface="Arial Black"/>
              </a:rPr>
              <a:t> НАД  </a:t>
            </a:r>
            <a:r>
              <a:rPr lang="ru-RU" sz="2400" b="1" spc="-10" dirty="0">
                <a:solidFill>
                  <a:srgbClr val="002060"/>
                </a:solidFill>
                <a:cs typeface="Arial Black"/>
              </a:rPr>
              <a:t>ПРОЕКТОМ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38545" y="3768435"/>
            <a:ext cx="4682837" cy="2770909"/>
          </a:xfrm>
          <a:prstGeom prst="wedgeRoundRectCallout">
            <a:avLst>
              <a:gd name="adj1" fmla="val 60184"/>
              <a:gd name="adj2" fmla="val -3027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Ментальные карты </a:t>
            </a:r>
          </a:p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(интеллект-карты,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метод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идей, задач, </a:t>
            </a:r>
          </a:p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концепций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любой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другой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Интеллект-карты помогают визуально структурировать, запоминать и объяснять сложные вещи. Например, записать тезисы выступления, составить учебный план и многое другое.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5104" t="1832" r="1726"/>
          <a:stretch/>
        </p:blipFill>
        <p:spPr>
          <a:xfrm>
            <a:off x="5419159" y="401783"/>
            <a:ext cx="6622473" cy="61375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493058" y="1677982"/>
            <a:ext cx="245997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  <a:hlinkClick r:id="rId3"/>
              </a:rPr>
              <a:t>https://uchitel.club/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4558"/>
          <a:stretch/>
        </p:blipFill>
        <p:spPr>
          <a:xfrm>
            <a:off x="295718" y="1011115"/>
            <a:ext cx="8637878" cy="49569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6537" y="183750"/>
            <a:ext cx="969707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Просвещение. Поддержка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8889" y="3650701"/>
            <a:ext cx="3854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Портал, на котором собраны материалы в  помощь учителям и родителям для организации обучения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Консультации при выполнении домашних заданий 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видеоформате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 Обмен лучшими практиками, их апробация и распространение в сотрудничестве с органами управления образованием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038" y="1771118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35360" y="6516869"/>
            <a:ext cx="34119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29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6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4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6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2" y="203634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3" y="203634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8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1" y="202455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3" y="1436758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4" y="1436758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2" y="1436758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8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4" y="1436758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4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1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4" y="560565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2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3" y="1819703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9501353" y="538286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6" y="509540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3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7" y="538052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9" y="524546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9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6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9" y="532049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3" name="Слайд think-cell" r:id="rId6" imgW="359" imgH="360" progId="">
                  <p:embed/>
                </p:oleObj>
              </mc:Choice>
              <mc:Fallback>
                <p:oleObj name="Слайд think-cell" r:id="rId6" imgW="359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9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5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г</a:t>
            </a: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5151944" y="5204511"/>
            <a:ext cx="619475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kumimoji="0" lang="ru-RU" sz="1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92" name="Picture 32" descr="http://qrcoder.ru/code/?https%3A%2F%2Fshop.prosv.ru%2F&amp;8&amp;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22" y="5218019"/>
            <a:ext cx="1105175" cy="11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78771" y="193727"/>
            <a:ext cx="11937029" cy="2519692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6184" y="1602461"/>
            <a:ext cx="11819633" cy="1745682"/>
          </a:xfrm>
          <a:prstGeom prst="rect">
            <a:avLst/>
          </a:prstGeom>
          <a:solidFill>
            <a:srgbClr val="2D2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080" y="1691927"/>
            <a:ext cx="9870332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Хотите купить?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Оптовые закупки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отдел по работе с государственными заказами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тел.: +7 (495) 789-30-40, доб. 41-44,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-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mail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GTrofimova@prosv.ru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,  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Розница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самостоятельно заказать в нашем интернет-магазине shop.prosv.ru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-76200" y="49287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  <a:t>СПАСИБО ЗА ВНИМАНИЕ!</a:t>
            </a:r>
            <a:br>
              <a:rPr kumimoji="0" lang="ru-RU" sz="3200" b="1" i="0" u="none" strike="noStrike" kern="1200" cap="none" spc="-40" normalizeH="0" baseline="0" noProof="0" dirty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</a:br>
            <a:br>
              <a:rPr kumimoji="0" lang="ru-RU" sz="3200" b="1" i="0" u="none" strike="noStrike" kern="1200" cap="none" spc="-40" normalizeH="0" baseline="0" noProof="0" dirty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kumimoji="0" lang="ru-RU" sz="3200" b="1" i="0" u="none" strike="noStrike" kern="1200" cap="none" spc="-40" normalizeH="0" baseline="0" noProof="0" dirty="0">
              <a:ln>
                <a:noFill/>
              </a:ln>
              <a:solidFill>
                <a:srgbClr val="2A3393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99513" y="3485016"/>
            <a:ext cx="4814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 методической поддержки педагогов и ОО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Ведущий методист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Instagram: @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28" y="3917004"/>
            <a:ext cx="272747" cy="272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2" y="4253154"/>
            <a:ext cx="473262" cy="554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69" y="4737358"/>
            <a:ext cx="399023" cy="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1437" y="1551114"/>
            <a:ext cx="858366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83DD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Техноло́гия</a:t>
            </a:r>
            <a:r>
              <a:rPr lang="ru-RU" sz="2000" dirty="0"/>
              <a:t> </a:t>
            </a:r>
          </a:p>
          <a:p>
            <a:r>
              <a:rPr lang="ru-RU" sz="2000" dirty="0"/>
              <a:t>(от </a:t>
            </a:r>
            <a:r>
              <a:rPr lang="ru-RU" sz="2000" dirty="0">
                <a:hlinkClick r:id="rId2" tooltip="Древнегреческий язык"/>
              </a:rPr>
              <a:t>др.-греч.</a:t>
            </a:r>
            <a:r>
              <a:rPr lang="ru-RU" sz="2000" dirty="0"/>
              <a:t> </a:t>
            </a:r>
            <a:r>
              <a:rPr lang="ru-RU" sz="2000" dirty="0" err="1"/>
              <a:t>τέχνη</a:t>
            </a:r>
            <a:r>
              <a:rPr lang="ru-RU" sz="2000" dirty="0"/>
              <a:t> «искусство, мастерство, умение» + </a:t>
            </a:r>
            <a:r>
              <a:rPr lang="ru-RU" sz="2000" dirty="0" err="1">
                <a:hlinkClick r:id="rId3" tooltip="Логос"/>
              </a:rPr>
              <a:t>λόγος</a:t>
            </a:r>
            <a:r>
              <a:rPr lang="ru-RU" sz="2000" dirty="0"/>
              <a:t> «слово, мысль, смысл, понятие, учение») — совокупность методов и инструментов для достижения желаемого результата; в широком смысле — применение научного знания для решения практических задач.</a:t>
            </a:r>
          </a:p>
          <a:p>
            <a:r>
              <a:rPr lang="ru-RU" sz="2000" b="1" dirty="0"/>
              <a:t>В широком смысле </a:t>
            </a:r>
            <a:r>
              <a:rPr lang="ru-RU" sz="2000" dirty="0"/>
              <a:t>— совокупность методов, процессов и материалов, используемых в какой-либо отрасли деятельности, а также научное описание способов производства. </a:t>
            </a:r>
          </a:p>
          <a:p>
            <a:r>
              <a:rPr lang="ru-RU" sz="2000" b="1" dirty="0"/>
              <a:t>В узком смысле </a:t>
            </a:r>
            <a:r>
              <a:rPr lang="ru-RU" sz="2000" dirty="0"/>
              <a:t>— комплекс организационных мер, операций и приемов, направленных на изготовление, обслуживание, ремонт и/или эксплуатацию изделия с номинальным качеством и оптимальными затратами, и обусловленных текущим уровнем развития науки, техники и общества в целом .</a:t>
            </a:r>
          </a:p>
          <a:p>
            <a:r>
              <a:rPr lang="ru-RU" sz="2000" b="1" dirty="0"/>
              <a:t>При этом: </a:t>
            </a:r>
            <a:r>
              <a:rPr lang="ru-RU" sz="2000" dirty="0"/>
              <a:t>под термином </a:t>
            </a:r>
            <a:r>
              <a:rPr lang="ru-RU" sz="2000" b="1" i="1" dirty="0">
                <a:solidFill>
                  <a:srgbClr val="C00000"/>
                </a:solidFill>
              </a:rPr>
              <a:t>изделие</a:t>
            </a:r>
            <a:r>
              <a:rPr lang="ru-RU" sz="2000" dirty="0"/>
              <a:t> следует понимать любой конечный продукт труда (</a:t>
            </a:r>
            <a:r>
              <a:rPr lang="ru-RU" sz="2000" b="1" i="1" dirty="0"/>
              <a:t>материальный, интеллектуальный, моральный, политический и т. п.).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317509" y="129614"/>
            <a:ext cx="8717596" cy="1172227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6350" algn="ctr">
              <a:lnSpc>
                <a:spcPct val="100099"/>
              </a:lnSpc>
            </a:pPr>
            <a:endParaRPr lang="ru-RU" b="1" spc="20" dirty="0">
              <a:solidFill>
                <a:srgbClr val="002060"/>
              </a:solidFill>
              <a:cs typeface="Calibri"/>
            </a:endParaRPr>
          </a:p>
          <a:p>
            <a:pPr marR="6350" algn="ctr">
              <a:lnSpc>
                <a:spcPct val="100099"/>
              </a:lnSpc>
            </a:pPr>
            <a:r>
              <a:rPr lang="ru-RU" b="1" spc="20" dirty="0">
                <a:solidFill>
                  <a:srgbClr val="002060"/>
                </a:solidFill>
                <a:cs typeface="Calibri"/>
              </a:rPr>
              <a:t>Концепция</a:t>
            </a:r>
            <a:r>
              <a:rPr lang="ru-RU" b="1" spc="-19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b="1" spc="15" dirty="0">
                <a:solidFill>
                  <a:srgbClr val="002060"/>
                </a:solidFill>
                <a:cs typeface="Calibri"/>
              </a:rPr>
              <a:t>преподавания учебного предмета </a:t>
            </a:r>
            <a:r>
              <a:rPr lang="ru-RU" b="1" spc="15" dirty="0">
                <a:solidFill>
                  <a:srgbClr val="C00000"/>
                </a:solidFill>
                <a:cs typeface="Calibri"/>
              </a:rPr>
              <a:t>«</a:t>
            </a:r>
            <a:r>
              <a:rPr lang="ru-RU" b="1" spc="25" dirty="0">
                <a:solidFill>
                  <a:srgbClr val="C00000"/>
                </a:solidFill>
                <a:cs typeface="Calibri"/>
              </a:rPr>
              <a:t>Технология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»</a:t>
            </a:r>
            <a:r>
              <a:rPr lang="ru-RU" b="1" dirty="0">
                <a:solidFill>
                  <a:srgbClr val="002060"/>
                </a:solidFill>
                <a:cs typeface="Calibri"/>
              </a:rPr>
              <a:t>: </a:t>
            </a:r>
          </a:p>
          <a:p>
            <a:pPr marR="6350" algn="ctr">
              <a:lnSpc>
                <a:spcPct val="100099"/>
              </a:lnSpc>
            </a:pPr>
            <a:r>
              <a:rPr lang="ru-RU" b="1" dirty="0">
                <a:solidFill>
                  <a:srgbClr val="C00000"/>
                </a:solidFill>
                <a:cs typeface="Calibri"/>
              </a:rPr>
              <a:t>метапредметные аспекты</a:t>
            </a:r>
            <a:endParaRPr lang="ru-RU" dirty="0">
              <a:solidFill>
                <a:srgbClr val="C00000"/>
              </a:solidFill>
              <a:cs typeface="Calibri"/>
            </a:endParaRPr>
          </a:p>
          <a:p>
            <a:pPr algn="ctr"/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166467" y="1704814"/>
            <a:ext cx="3151041" cy="1437484"/>
          </a:xfrm>
          <a:prstGeom prst="rightArrowCallout">
            <a:avLst>
              <a:gd name="adj1" fmla="val 19308"/>
              <a:gd name="adj2" fmla="val 25000"/>
              <a:gd name="adj3" fmla="val 35215"/>
              <a:gd name="adj4" fmla="val 817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Вернёмся к  истокам!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" y="4234314"/>
            <a:ext cx="31923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489519"/>
            <a:ext cx="5552497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006FC0"/>
                </a:solidFill>
              </a:rPr>
              <a:t>Концепция</a:t>
            </a:r>
            <a:r>
              <a:rPr lang="ru-RU" sz="2400" b="1" spc="-10" dirty="0">
                <a:solidFill>
                  <a:srgbClr val="006FC0"/>
                </a:solidFill>
              </a:rPr>
              <a:t> </a:t>
            </a:r>
            <a:r>
              <a:rPr lang="ru-RU" sz="2400" b="1" spc="-5" dirty="0">
                <a:solidFill>
                  <a:srgbClr val="006FC0"/>
                </a:solidFill>
              </a:rPr>
              <a:t>преподавания </a:t>
            </a:r>
            <a:r>
              <a:rPr lang="ru-RU" sz="2400" b="1" spc="-10" dirty="0">
                <a:solidFill>
                  <a:srgbClr val="006FC0"/>
                </a:solidFill>
              </a:rPr>
              <a:t>учебного</a:t>
            </a:r>
            <a:endParaRPr lang="ru-RU" sz="2400" b="1" dirty="0"/>
          </a:p>
          <a:p>
            <a:pPr marL="12700">
              <a:lnSpc>
                <a:spcPts val="2720"/>
              </a:lnSpc>
            </a:pPr>
            <a:r>
              <a:rPr lang="ru-RU" sz="2400" b="1" spc="-5" dirty="0">
                <a:solidFill>
                  <a:srgbClr val="006FC0"/>
                </a:solidFill>
              </a:rPr>
              <a:t>предмета</a:t>
            </a:r>
            <a:r>
              <a:rPr lang="ru-RU" sz="2400" b="1" spc="-45" dirty="0">
                <a:solidFill>
                  <a:srgbClr val="006FC0"/>
                </a:solidFill>
              </a:rPr>
              <a:t> </a:t>
            </a:r>
            <a:r>
              <a:rPr lang="ru-RU" sz="2400" b="1" spc="-5" dirty="0">
                <a:solidFill>
                  <a:srgbClr val="006FC0"/>
                </a:solidFill>
              </a:rPr>
              <a:t>«Технология»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9733" y="1659460"/>
            <a:ext cx="11032067" cy="431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ru-RU" b="1" spc="-10" dirty="0">
                <a:cs typeface="Arial"/>
              </a:rPr>
              <a:t>К</a:t>
            </a:r>
            <a:r>
              <a:rPr lang="ru-RU" b="1" spc="20" dirty="0">
                <a:cs typeface="Arial"/>
              </a:rPr>
              <a:t>л</a:t>
            </a:r>
            <a:r>
              <a:rPr lang="ru-RU" b="1" spc="-65" dirty="0">
                <a:cs typeface="Arial"/>
              </a:rPr>
              <a:t>ю</a:t>
            </a:r>
            <a:r>
              <a:rPr lang="ru-RU" b="1" spc="-35" dirty="0">
                <a:cs typeface="Arial"/>
              </a:rPr>
              <a:t>ч</a:t>
            </a:r>
            <a:r>
              <a:rPr lang="ru-RU" b="1" spc="10" dirty="0">
                <a:cs typeface="Arial"/>
              </a:rPr>
              <a:t>е</a:t>
            </a:r>
            <a:r>
              <a:rPr lang="ru-RU" b="1" spc="-20" dirty="0">
                <a:cs typeface="Arial"/>
              </a:rPr>
              <a:t>в</a:t>
            </a:r>
            <a:r>
              <a:rPr lang="ru-RU" b="1" spc="15" dirty="0">
                <a:cs typeface="Arial"/>
              </a:rPr>
              <a:t>ы</a:t>
            </a:r>
            <a:r>
              <a:rPr lang="ru-RU" b="1" spc="-5" dirty="0">
                <a:cs typeface="Arial"/>
              </a:rPr>
              <a:t>е</a:t>
            </a:r>
            <a:r>
              <a:rPr lang="ru-RU" b="1" spc="-180" dirty="0">
                <a:cs typeface="Arial"/>
              </a:rPr>
              <a:t> </a:t>
            </a:r>
            <a:r>
              <a:rPr lang="ru-RU" b="1" dirty="0">
                <a:cs typeface="Arial"/>
              </a:rPr>
              <a:t>н</a:t>
            </a:r>
            <a:r>
              <a:rPr lang="ru-RU" b="1" spc="10" dirty="0">
                <a:cs typeface="Arial"/>
              </a:rPr>
              <a:t>а</a:t>
            </a:r>
            <a:r>
              <a:rPr lang="ru-RU" b="1" dirty="0">
                <a:cs typeface="Arial"/>
              </a:rPr>
              <a:t>п</a:t>
            </a:r>
            <a:r>
              <a:rPr lang="ru-RU" b="1" spc="-5" dirty="0">
                <a:cs typeface="Arial"/>
              </a:rPr>
              <a:t>р</a:t>
            </a:r>
            <a:r>
              <a:rPr lang="ru-RU" b="1" spc="5" dirty="0">
                <a:cs typeface="Arial"/>
              </a:rPr>
              <a:t>а</a:t>
            </a:r>
            <a:r>
              <a:rPr lang="ru-RU" b="1" spc="-95" dirty="0">
                <a:cs typeface="Arial"/>
              </a:rPr>
              <a:t>в</a:t>
            </a:r>
            <a:r>
              <a:rPr lang="ru-RU" b="1" spc="-55" dirty="0">
                <a:cs typeface="Arial"/>
              </a:rPr>
              <a:t>л</a:t>
            </a:r>
            <a:r>
              <a:rPr lang="ru-RU" b="1" spc="10" dirty="0">
                <a:cs typeface="Arial"/>
              </a:rPr>
              <a:t>е</a:t>
            </a:r>
            <a:r>
              <a:rPr lang="ru-RU" b="1" spc="-75" dirty="0">
                <a:cs typeface="Arial"/>
              </a:rPr>
              <a:t>н</a:t>
            </a:r>
            <a:r>
              <a:rPr lang="ru-RU" b="1" spc="-20" dirty="0">
                <a:cs typeface="Arial"/>
              </a:rPr>
              <a:t>и</a:t>
            </a:r>
            <a:r>
              <a:rPr lang="ru-RU" b="1" spc="-40" dirty="0">
                <a:cs typeface="Arial"/>
              </a:rPr>
              <a:t>я</a:t>
            </a:r>
            <a:r>
              <a:rPr lang="ru-RU" b="1" spc="-5" dirty="0">
                <a:cs typeface="Arial"/>
              </a:rPr>
              <a:t>:</a:t>
            </a:r>
            <a:endParaRPr lang="ru-RU" dirty="0">
              <a:cs typeface="Arial"/>
            </a:endParaRPr>
          </a:p>
          <a:p>
            <a:pPr marL="246379" marR="248920" indent="-234315">
              <a:lnSpc>
                <a:spcPts val="1920"/>
              </a:lnSpc>
              <a:spcBef>
                <a:spcPts val="1060"/>
              </a:spcBef>
              <a:buChar char="•"/>
              <a:tabLst>
                <a:tab pos="246379" algn="l"/>
                <a:tab pos="247015" algn="l"/>
              </a:tabLst>
            </a:pPr>
            <a:r>
              <a:rPr lang="ru-RU" spc="-20" dirty="0">
                <a:cs typeface="Microsoft Sans Serif"/>
              </a:rPr>
              <a:t>введение</a:t>
            </a:r>
            <a:r>
              <a:rPr lang="ru-RU" spc="-145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в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контекст</a:t>
            </a:r>
            <a:r>
              <a:rPr lang="ru-RU" spc="-12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создания</a:t>
            </a:r>
            <a:r>
              <a:rPr lang="ru-RU" spc="-20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</a:t>
            </a:r>
            <a:r>
              <a:rPr lang="ru-RU" spc="-6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использования</a:t>
            </a:r>
            <a:r>
              <a:rPr lang="ru-RU" spc="-204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современных</a:t>
            </a:r>
            <a:r>
              <a:rPr lang="ru-RU" spc="-20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</a:t>
            </a:r>
            <a:r>
              <a:rPr lang="ru-RU" spc="1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традиционных</a:t>
            </a:r>
            <a:r>
              <a:rPr lang="ru-RU" spc="-200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технологий,</a:t>
            </a:r>
            <a:r>
              <a:rPr lang="ru-RU" spc="-20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технологической </a:t>
            </a:r>
            <a:r>
              <a:rPr lang="ru-RU" spc="-475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эволюции</a:t>
            </a:r>
            <a:r>
              <a:rPr lang="ru-RU" spc="-16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человечества,</a:t>
            </a:r>
            <a:r>
              <a:rPr lang="ru-RU" spc="-204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ее</a:t>
            </a:r>
            <a:r>
              <a:rPr lang="ru-RU" spc="-7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закономерностей,</a:t>
            </a:r>
            <a:r>
              <a:rPr lang="ru-RU" spc="-204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современных</a:t>
            </a:r>
            <a:r>
              <a:rPr lang="ru-RU" spc="-210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тенденций,</a:t>
            </a:r>
            <a:r>
              <a:rPr lang="ru-RU" spc="-120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сущности</a:t>
            </a:r>
            <a:r>
              <a:rPr lang="ru-RU" spc="-16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инновационной</a:t>
            </a:r>
            <a:endParaRPr lang="ru-RU" dirty="0">
              <a:cs typeface="Microsoft Sans Serif"/>
            </a:endParaRPr>
          </a:p>
          <a:p>
            <a:pPr marL="246379">
              <a:lnSpc>
                <a:spcPts val="1910"/>
              </a:lnSpc>
            </a:pPr>
            <a:r>
              <a:rPr lang="ru-RU" spc="-10" dirty="0">
                <a:cs typeface="Microsoft Sans Serif"/>
              </a:rPr>
              <a:t>деятельности;</a:t>
            </a:r>
            <a:endParaRPr lang="ru-RU" dirty="0">
              <a:cs typeface="Microsoft Sans Serif"/>
            </a:endParaRPr>
          </a:p>
          <a:p>
            <a:pPr marL="246379" marR="746760" indent="-234315">
              <a:lnSpc>
                <a:spcPct val="88400"/>
              </a:lnSpc>
              <a:spcBef>
                <a:spcPts val="1705"/>
              </a:spcBef>
              <a:buChar char="•"/>
              <a:tabLst>
                <a:tab pos="246379" algn="l"/>
                <a:tab pos="247015" algn="l"/>
              </a:tabLst>
            </a:pPr>
            <a:r>
              <a:rPr lang="ru-RU" spc="-25" dirty="0">
                <a:cs typeface="Microsoft Sans Serif"/>
              </a:rPr>
              <a:t>получение </a:t>
            </a:r>
            <a:r>
              <a:rPr lang="ru-RU" dirty="0">
                <a:cs typeface="Microsoft Sans Serif"/>
              </a:rPr>
              <a:t>опыта </a:t>
            </a:r>
            <a:r>
              <a:rPr lang="ru-RU" spc="-30" dirty="0">
                <a:cs typeface="Microsoft Sans Serif"/>
              </a:rPr>
              <a:t>персонифицированного </a:t>
            </a:r>
            <a:r>
              <a:rPr lang="ru-RU" spc="-10" dirty="0">
                <a:cs typeface="Microsoft Sans Serif"/>
              </a:rPr>
              <a:t>действия и </a:t>
            </a:r>
            <a:r>
              <a:rPr lang="ru-RU" spc="-30" dirty="0">
                <a:cs typeface="Microsoft Sans Serif"/>
              </a:rPr>
              <a:t>трудовое </a:t>
            </a:r>
            <a:r>
              <a:rPr lang="ru-RU" spc="-10" dirty="0">
                <a:cs typeface="Microsoft Sans Serif"/>
              </a:rPr>
              <a:t>воспитание </a:t>
            </a:r>
            <a:r>
              <a:rPr lang="ru-RU" spc="-5" dirty="0">
                <a:cs typeface="Microsoft Sans Serif"/>
              </a:rPr>
              <a:t>в </a:t>
            </a:r>
            <a:r>
              <a:rPr lang="ru-RU" spc="-15" dirty="0">
                <a:cs typeface="Microsoft Sans Serif"/>
              </a:rPr>
              <a:t>процессе </a:t>
            </a:r>
            <a:r>
              <a:rPr lang="ru-RU" spc="-30" dirty="0">
                <a:cs typeface="Microsoft Sans Serif"/>
              </a:rPr>
              <a:t>разработки 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технологических</a:t>
            </a:r>
            <a:r>
              <a:rPr lang="ru-RU" spc="-204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решений</a:t>
            </a:r>
            <a:r>
              <a:rPr lang="ru-RU" spc="-14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</a:t>
            </a:r>
            <a:r>
              <a:rPr lang="ru-RU" spc="1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их</a:t>
            </a:r>
            <a:r>
              <a:rPr lang="ru-RU" spc="-35" dirty="0">
                <a:cs typeface="Microsoft Sans Serif"/>
              </a:rPr>
              <a:t> применения,</a:t>
            </a:r>
            <a:r>
              <a:rPr lang="ru-RU" spc="-3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изучения</a:t>
            </a:r>
            <a:r>
              <a:rPr lang="ru-RU" spc="-20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</a:t>
            </a:r>
            <a:r>
              <a:rPr lang="ru-RU" spc="1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анализа</a:t>
            </a:r>
            <a:r>
              <a:rPr lang="ru-RU" spc="-14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меняющихся</a:t>
            </a:r>
            <a:r>
              <a:rPr lang="ru-RU" spc="-20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потребностей</a:t>
            </a:r>
            <a:r>
              <a:rPr lang="ru-RU" spc="-150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человека</a:t>
            </a:r>
            <a:r>
              <a:rPr lang="ru-RU" spc="-15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 </a:t>
            </a:r>
            <a:r>
              <a:rPr lang="ru-RU" spc="-475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общества;</a:t>
            </a:r>
            <a:endParaRPr lang="ru-RU" dirty="0">
              <a:cs typeface="Microsoft Sans Serif"/>
            </a:endParaRPr>
          </a:p>
          <a:p>
            <a:pPr marL="246379" indent="-234315">
              <a:lnSpc>
                <a:spcPct val="100000"/>
              </a:lnSpc>
              <a:spcBef>
                <a:spcPts val="1365"/>
              </a:spcBef>
              <a:buChar char="•"/>
              <a:tabLst>
                <a:tab pos="246379" algn="l"/>
                <a:tab pos="247015" algn="l"/>
              </a:tabLst>
            </a:pPr>
            <a:r>
              <a:rPr lang="ru-RU" spc="-20" dirty="0">
                <a:cs typeface="Microsoft Sans Serif"/>
              </a:rPr>
              <a:t>введение</a:t>
            </a:r>
            <a:r>
              <a:rPr lang="ru-RU" spc="-150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в</a:t>
            </a:r>
            <a:r>
              <a:rPr lang="ru-RU" spc="-15" dirty="0">
                <a:cs typeface="Microsoft Sans Serif"/>
              </a:rPr>
              <a:t> мир</a:t>
            </a:r>
            <a:r>
              <a:rPr lang="ru-RU" spc="-6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профессий,</a:t>
            </a:r>
            <a:r>
              <a:rPr lang="ru-RU" spc="-200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включая</a:t>
            </a:r>
            <a:r>
              <a:rPr lang="ru-RU" spc="-12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профессии</a:t>
            </a:r>
            <a:r>
              <a:rPr lang="ru-RU" spc="-235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будущего,</a:t>
            </a:r>
            <a:r>
              <a:rPr lang="ru-RU" spc="-19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профессиональное</a:t>
            </a:r>
            <a:r>
              <a:rPr lang="ru-RU" spc="-229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самоопределение</a:t>
            </a:r>
            <a:endParaRPr lang="ru-RU" dirty="0">
              <a:cs typeface="Microsoft Sans Serif"/>
            </a:endParaRPr>
          </a:p>
          <a:p>
            <a:pPr marL="246379" marR="5080" indent="-234315" algn="just">
              <a:lnSpc>
                <a:spcPct val="87300"/>
              </a:lnSpc>
              <a:spcBef>
                <a:spcPts val="1725"/>
              </a:spcBef>
            </a:pPr>
            <a:r>
              <a:rPr lang="ru-RU" b="1" spc="-30" dirty="0">
                <a:cs typeface="Arial"/>
              </a:rPr>
              <a:t>Ведущей</a:t>
            </a:r>
            <a:r>
              <a:rPr lang="ru-RU" b="1" spc="-25" dirty="0">
                <a:cs typeface="Arial"/>
              </a:rPr>
              <a:t> формой</a:t>
            </a:r>
            <a:r>
              <a:rPr lang="ru-RU" b="1" spc="-20" dirty="0">
                <a:cs typeface="Arial"/>
              </a:rPr>
              <a:t> учебной</a:t>
            </a:r>
            <a:r>
              <a:rPr lang="ru-RU" b="1" spc="-15" dirty="0">
                <a:cs typeface="Arial"/>
              </a:rPr>
              <a:t> </a:t>
            </a:r>
            <a:r>
              <a:rPr lang="ru-RU" b="1" spc="-25" dirty="0">
                <a:cs typeface="Arial"/>
              </a:rPr>
              <a:t>деятельности</a:t>
            </a:r>
            <a:r>
              <a:rPr lang="ru-RU" b="1" spc="-20" dirty="0">
                <a:cs typeface="Arial"/>
              </a:rPr>
              <a:t> </a:t>
            </a:r>
            <a:r>
              <a:rPr lang="ru-RU" spc="-5" dirty="0">
                <a:cs typeface="Microsoft Sans Serif"/>
              </a:rPr>
              <a:t>в</a:t>
            </a:r>
            <a:r>
              <a:rPr lang="ru-RU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ходе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освоения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предметной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области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«Технология»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является 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35" dirty="0">
                <a:cs typeface="Microsoft Sans Serif"/>
              </a:rPr>
              <a:t>проектная</a:t>
            </a:r>
            <a:r>
              <a:rPr lang="ru-RU" spc="-30" dirty="0">
                <a:cs typeface="Microsoft Sans Serif"/>
              </a:rPr>
              <a:t> </a:t>
            </a:r>
            <a:r>
              <a:rPr lang="ru-RU" spc="-35" dirty="0">
                <a:cs typeface="Microsoft Sans Serif"/>
              </a:rPr>
              <a:t>деятельность</a:t>
            </a:r>
            <a:r>
              <a:rPr lang="ru-RU" spc="-30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в</a:t>
            </a:r>
            <a:r>
              <a:rPr lang="ru-RU" dirty="0">
                <a:cs typeface="Microsoft Sans Serif"/>
              </a:rPr>
              <a:t> </a:t>
            </a:r>
            <a:r>
              <a:rPr lang="ru-RU" spc="-50" dirty="0">
                <a:cs typeface="Microsoft Sans Serif"/>
              </a:rPr>
              <a:t>полном</a:t>
            </a:r>
            <a:r>
              <a:rPr lang="ru-RU" spc="-45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цикле: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50" dirty="0">
                <a:cs typeface="Microsoft Sans Serif"/>
              </a:rPr>
              <a:t>«от</a:t>
            </a:r>
            <a:r>
              <a:rPr lang="ru-RU" spc="-4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выделения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45" dirty="0">
                <a:cs typeface="Microsoft Sans Serif"/>
              </a:rPr>
              <a:t>проблемы</a:t>
            </a:r>
            <a:r>
              <a:rPr lang="ru-RU" spc="-4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до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внедрения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55" dirty="0">
                <a:cs typeface="Microsoft Sans Serif"/>
              </a:rPr>
              <a:t>результата».</a:t>
            </a:r>
            <a:r>
              <a:rPr lang="ru-RU" spc="-50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Именно </a:t>
            </a:r>
            <a:r>
              <a:rPr lang="ru-RU" spc="-35" dirty="0">
                <a:cs typeface="Microsoft Sans Serif"/>
              </a:rPr>
              <a:t> проектная</a:t>
            </a:r>
            <a:r>
              <a:rPr lang="ru-RU" spc="-3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деятельность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45" dirty="0">
                <a:cs typeface="Microsoft Sans Serif"/>
              </a:rPr>
              <a:t>органично</a:t>
            </a:r>
            <a:r>
              <a:rPr lang="ru-RU" spc="-40" dirty="0">
                <a:cs typeface="Microsoft Sans Serif"/>
              </a:rPr>
              <a:t> устанавливает</a:t>
            </a:r>
            <a:r>
              <a:rPr lang="ru-RU" spc="-35" dirty="0">
                <a:cs typeface="Microsoft Sans Serif"/>
              </a:rPr>
              <a:t> связи</a:t>
            </a:r>
            <a:r>
              <a:rPr lang="ru-RU" spc="-30" dirty="0">
                <a:cs typeface="Microsoft Sans Serif"/>
              </a:rPr>
              <a:t> </a:t>
            </a:r>
            <a:r>
              <a:rPr lang="ru-RU" spc="-55" dirty="0">
                <a:cs typeface="Microsoft Sans Serif"/>
              </a:rPr>
              <a:t>между</a:t>
            </a:r>
            <a:r>
              <a:rPr lang="ru-RU" spc="-50" dirty="0">
                <a:cs typeface="Microsoft Sans Serif"/>
              </a:rPr>
              <a:t> </a:t>
            </a:r>
            <a:r>
              <a:rPr lang="ru-RU" spc="-45" dirty="0">
                <a:cs typeface="Microsoft Sans Serif"/>
              </a:rPr>
              <a:t>образовательным</a:t>
            </a:r>
            <a:r>
              <a:rPr lang="ru-RU" spc="-4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</a:t>
            </a:r>
            <a:r>
              <a:rPr lang="ru-RU" spc="-5" dirty="0">
                <a:cs typeface="Microsoft Sans Serif"/>
              </a:rPr>
              <a:t> </a:t>
            </a:r>
            <a:r>
              <a:rPr lang="ru-RU" spc="-45" dirty="0">
                <a:cs typeface="Microsoft Sans Serif"/>
              </a:rPr>
              <a:t>жизненным </a:t>
            </a:r>
            <a:r>
              <a:rPr lang="ru-RU" spc="-4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пространством,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имеющие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для</a:t>
            </a:r>
            <a:r>
              <a:rPr lang="ru-RU" spc="-15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обучающегося</a:t>
            </a:r>
            <a:r>
              <a:rPr lang="ru-RU" spc="-35" dirty="0">
                <a:cs typeface="Microsoft Sans Serif"/>
              </a:rPr>
              <a:t> ценность</a:t>
            </a:r>
            <a:r>
              <a:rPr lang="ru-RU" spc="-3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</a:t>
            </a:r>
            <a:r>
              <a:rPr lang="ru-RU" spc="-5" dirty="0">
                <a:cs typeface="Microsoft Sans Serif"/>
              </a:rPr>
              <a:t> </a:t>
            </a:r>
            <a:r>
              <a:rPr lang="ru-RU" spc="-35" dirty="0">
                <a:cs typeface="Microsoft Sans Serif"/>
              </a:rPr>
              <a:t>личностный</a:t>
            </a:r>
            <a:r>
              <a:rPr lang="ru-RU" spc="-3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смысл.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55" dirty="0">
                <a:cs typeface="Microsoft Sans Serif"/>
              </a:rPr>
              <a:t>Разработка</a:t>
            </a:r>
            <a:r>
              <a:rPr lang="ru-RU" spc="-5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</a:t>
            </a:r>
            <a:r>
              <a:rPr lang="ru-RU" spc="470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реализация 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45" dirty="0">
                <a:cs typeface="Microsoft Sans Serif"/>
              </a:rPr>
              <a:t>проекта</a:t>
            </a:r>
            <a:r>
              <a:rPr lang="ru-RU" spc="-40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в</a:t>
            </a:r>
            <a:r>
              <a:rPr lang="ru-RU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предметной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области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«Технология»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45" dirty="0">
                <a:cs typeface="Microsoft Sans Serif"/>
              </a:rPr>
              <a:t>связаны</a:t>
            </a:r>
            <a:r>
              <a:rPr lang="ru-RU" spc="-40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с</a:t>
            </a:r>
            <a:r>
              <a:rPr lang="ru-RU" dirty="0">
                <a:cs typeface="Microsoft Sans Serif"/>
              </a:rPr>
              <a:t> </a:t>
            </a:r>
            <a:r>
              <a:rPr lang="ru-RU" spc="-45" dirty="0">
                <a:cs typeface="Microsoft Sans Serif"/>
              </a:rPr>
              <a:t>исследовательской</a:t>
            </a:r>
            <a:r>
              <a:rPr lang="ru-RU" spc="-40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деятельностью</a:t>
            </a:r>
            <a:r>
              <a:rPr lang="ru-RU" spc="434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и </a:t>
            </a:r>
            <a:r>
              <a:rPr lang="ru-RU" spc="-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систематическим</a:t>
            </a:r>
            <a:r>
              <a:rPr lang="ru-RU" spc="-250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использованием</a:t>
            </a:r>
            <a:r>
              <a:rPr lang="ru-RU" spc="-250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фундаментального</a:t>
            </a:r>
            <a:r>
              <a:rPr lang="ru-RU" spc="-170" dirty="0">
                <a:cs typeface="Microsoft Sans Serif"/>
              </a:rPr>
              <a:t> </a:t>
            </a:r>
            <a:r>
              <a:rPr lang="ru-RU" spc="-35" dirty="0">
                <a:cs typeface="Microsoft Sans Serif"/>
              </a:rPr>
              <a:t>знания.</a:t>
            </a:r>
            <a:endParaRPr lang="ru-RU" dirty="0">
              <a:cs typeface="Microsoft Sans Serif"/>
            </a:endParaRPr>
          </a:p>
        </p:txBody>
      </p:sp>
      <p:pic>
        <p:nvPicPr>
          <p:cNvPr id="9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6182" y="457200"/>
            <a:ext cx="2508504" cy="14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489519"/>
            <a:ext cx="5552497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006FC0"/>
                </a:solidFill>
              </a:rPr>
              <a:t>Концепция</a:t>
            </a:r>
            <a:r>
              <a:rPr lang="ru-RU" sz="2400" b="1" spc="-10" dirty="0">
                <a:solidFill>
                  <a:srgbClr val="006FC0"/>
                </a:solidFill>
              </a:rPr>
              <a:t> </a:t>
            </a:r>
            <a:r>
              <a:rPr lang="ru-RU" sz="2400" b="1" spc="-5" dirty="0">
                <a:solidFill>
                  <a:srgbClr val="006FC0"/>
                </a:solidFill>
              </a:rPr>
              <a:t>преподавания </a:t>
            </a:r>
            <a:r>
              <a:rPr lang="ru-RU" sz="2400" b="1" spc="-10" dirty="0">
                <a:solidFill>
                  <a:srgbClr val="006FC0"/>
                </a:solidFill>
              </a:rPr>
              <a:t>учебного</a:t>
            </a:r>
            <a:endParaRPr lang="ru-RU" sz="2400" b="1" dirty="0"/>
          </a:p>
          <a:p>
            <a:pPr marL="12700">
              <a:lnSpc>
                <a:spcPts val="2720"/>
              </a:lnSpc>
            </a:pPr>
            <a:r>
              <a:rPr lang="ru-RU" sz="2400" b="1" spc="-5" dirty="0">
                <a:solidFill>
                  <a:srgbClr val="006FC0"/>
                </a:solidFill>
              </a:rPr>
              <a:t>предмета</a:t>
            </a:r>
            <a:r>
              <a:rPr lang="ru-RU" sz="2400" b="1" spc="-45" dirty="0">
                <a:solidFill>
                  <a:srgbClr val="006FC0"/>
                </a:solidFill>
              </a:rPr>
              <a:t> </a:t>
            </a:r>
            <a:r>
              <a:rPr lang="ru-RU" sz="2400" b="1" spc="-5" dirty="0">
                <a:solidFill>
                  <a:srgbClr val="006FC0"/>
                </a:solidFill>
              </a:rPr>
              <a:t>«Технология»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037" y="1460945"/>
            <a:ext cx="11302230" cy="368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379" marR="5080" indent="-234315" algn="just">
              <a:lnSpc>
                <a:spcPct val="90100"/>
              </a:lnSpc>
              <a:spcBef>
                <a:spcPts val="340"/>
              </a:spcBef>
            </a:pPr>
            <a:r>
              <a:rPr lang="ru-RU" b="1" dirty="0">
                <a:cs typeface="Arial"/>
              </a:rPr>
              <a:t>Учебный</a:t>
            </a:r>
            <a:r>
              <a:rPr lang="ru-RU" b="1" spc="5" dirty="0">
                <a:cs typeface="Arial"/>
              </a:rPr>
              <a:t> </a:t>
            </a:r>
            <a:r>
              <a:rPr lang="ru-RU" b="1" dirty="0">
                <a:cs typeface="Arial"/>
              </a:rPr>
              <a:t>предмет</a:t>
            </a:r>
            <a:r>
              <a:rPr lang="ru-RU" b="1" spc="5" dirty="0">
                <a:cs typeface="Arial"/>
              </a:rPr>
              <a:t> </a:t>
            </a:r>
            <a:r>
              <a:rPr lang="ru-RU" b="1" spc="-15" dirty="0">
                <a:cs typeface="Arial"/>
              </a:rPr>
              <a:t>«Технология»</a:t>
            </a:r>
            <a:r>
              <a:rPr lang="ru-RU" b="1" spc="-10" dirty="0">
                <a:cs typeface="Arial"/>
              </a:rPr>
              <a:t> </a:t>
            </a:r>
            <a:r>
              <a:rPr lang="ru-RU" b="1" spc="-5" dirty="0">
                <a:cs typeface="Arial"/>
              </a:rPr>
              <a:t>обеспечивает</a:t>
            </a:r>
            <a:r>
              <a:rPr lang="ru-RU" b="1" dirty="0">
                <a:cs typeface="Arial"/>
              </a:rPr>
              <a:t> оперативное</a:t>
            </a:r>
            <a:r>
              <a:rPr lang="ru-RU" b="1" spc="5" dirty="0">
                <a:cs typeface="Arial"/>
              </a:rPr>
              <a:t> </a:t>
            </a:r>
            <a:r>
              <a:rPr lang="ru-RU" b="1" spc="-10" dirty="0">
                <a:cs typeface="Arial"/>
              </a:rPr>
              <a:t>введение</a:t>
            </a:r>
            <a:r>
              <a:rPr lang="ru-RU" b="1" spc="-5" dirty="0">
                <a:cs typeface="Arial"/>
              </a:rPr>
              <a:t> </a:t>
            </a:r>
            <a:r>
              <a:rPr lang="ru-RU" b="1" dirty="0">
                <a:cs typeface="Arial"/>
              </a:rPr>
              <a:t>в</a:t>
            </a:r>
            <a:r>
              <a:rPr lang="ru-RU" b="1" spc="5" dirty="0">
                <a:cs typeface="Arial"/>
              </a:rPr>
              <a:t> </a:t>
            </a:r>
            <a:r>
              <a:rPr lang="ru-RU" b="1" spc="-5" dirty="0">
                <a:cs typeface="Arial"/>
              </a:rPr>
              <a:t>образовательную </a:t>
            </a:r>
            <a:r>
              <a:rPr lang="ru-RU" b="1" dirty="0">
                <a:cs typeface="Arial"/>
              </a:rPr>
              <a:t> </a:t>
            </a:r>
            <a:r>
              <a:rPr lang="ru-RU" b="1" spc="-10" dirty="0">
                <a:cs typeface="Arial"/>
              </a:rPr>
              <a:t>деятельность</a:t>
            </a:r>
            <a:r>
              <a:rPr lang="ru-RU" b="1" spc="-5" dirty="0">
                <a:cs typeface="Arial"/>
              </a:rPr>
              <a:t> содержания,</a:t>
            </a:r>
            <a:r>
              <a:rPr lang="ru-RU" b="1" dirty="0">
                <a:cs typeface="Arial"/>
              </a:rPr>
              <a:t> адекватно</a:t>
            </a:r>
            <a:r>
              <a:rPr lang="ru-RU" b="1" spc="5" dirty="0">
                <a:cs typeface="Arial"/>
              </a:rPr>
              <a:t> </a:t>
            </a:r>
            <a:r>
              <a:rPr lang="ru-RU" b="1" spc="-5" dirty="0">
                <a:cs typeface="Arial"/>
              </a:rPr>
              <a:t>отражающего</a:t>
            </a:r>
            <a:r>
              <a:rPr lang="ru-RU" b="1" dirty="0">
                <a:cs typeface="Arial"/>
              </a:rPr>
              <a:t> </a:t>
            </a:r>
            <a:r>
              <a:rPr lang="ru-RU" b="1" spc="5" dirty="0">
                <a:cs typeface="Arial"/>
              </a:rPr>
              <a:t>смену</a:t>
            </a:r>
            <a:r>
              <a:rPr lang="ru-RU" b="1" spc="10" dirty="0">
                <a:cs typeface="Arial"/>
              </a:rPr>
              <a:t> </a:t>
            </a:r>
            <a:r>
              <a:rPr lang="ru-RU" b="1" spc="-15" dirty="0">
                <a:cs typeface="Arial"/>
              </a:rPr>
              <a:t>жизненных</a:t>
            </a:r>
            <a:r>
              <a:rPr lang="ru-RU" b="1" spc="-10" dirty="0">
                <a:cs typeface="Arial"/>
              </a:rPr>
              <a:t> реалий</a:t>
            </a:r>
            <a:r>
              <a:rPr lang="ru-RU" b="1" spc="-5" dirty="0">
                <a:cs typeface="Arial"/>
              </a:rPr>
              <a:t> </a:t>
            </a:r>
            <a:r>
              <a:rPr lang="ru-RU" b="1" dirty="0">
                <a:cs typeface="Arial"/>
              </a:rPr>
              <a:t>и </a:t>
            </a:r>
            <a:r>
              <a:rPr lang="ru-RU" b="1" spc="5" dirty="0">
                <a:cs typeface="Arial"/>
              </a:rPr>
              <a:t> </a:t>
            </a:r>
            <a:r>
              <a:rPr lang="ru-RU" b="1" spc="-15" dirty="0">
                <a:cs typeface="Arial"/>
              </a:rPr>
              <a:t>формирование</a:t>
            </a:r>
            <a:r>
              <a:rPr lang="ru-RU" b="1" spc="-10" dirty="0">
                <a:cs typeface="Arial"/>
              </a:rPr>
              <a:t> </a:t>
            </a:r>
            <a:r>
              <a:rPr lang="ru-RU" b="1" spc="-15" dirty="0">
                <a:cs typeface="Arial"/>
              </a:rPr>
              <a:t>пространства</a:t>
            </a:r>
            <a:r>
              <a:rPr lang="ru-RU" b="1" spc="-10" dirty="0">
                <a:cs typeface="Arial"/>
              </a:rPr>
              <a:t> </a:t>
            </a:r>
            <a:r>
              <a:rPr lang="ru-RU" b="1" spc="-5" dirty="0">
                <a:cs typeface="Arial"/>
              </a:rPr>
              <a:t>профессиональной</a:t>
            </a:r>
            <a:r>
              <a:rPr lang="ru-RU" b="1" spc="550" dirty="0">
                <a:cs typeface="Arial"/>
              </a:rPr>
              <a:t> </a:t>
            </a:r>
            <a:r>
              <a:rPr lang="ru-RU" b="1" dirty="0">
                <a:cs typeface="Arial"/>
              </a:rPr>
              <a:t>ориентации</a:t>
            </a:r>
            <a:r>
              <a:rPr lang="ru-RU" b="1" spc="560" dirty="0">
                <a:cs typeface="Arial"/>
              </a:rPr>
              <a:t> </a:t>
            </a:r>
            <a:r>
              <a:rPr lang="ru-RU" b="1" dirty="0">
                <a:cs typeface="Arial"/>
              </a:rPr>
              <a:t>и</a:t>
            </a:r>
            <a:r>
              <a:rPr lang="ru-RU" b="1" spc="560" dirty="0">
                <a:cs typeface="Arial"/>
              </a:rPr>
              <a:t> </a:t>
            </a:r>
            <a:r>
              <a:rPr lang="ru-RU" b="1" spc="-5" dirty="0">
                <a:cs typeface="Arial"/>
              </a:rPr>
              <a:t>самоопределения </a:t>
            </a:r>
            <a:r>
              <a:rPr lang="ru-RU" b="1" spc="-545" dirty="0">
                <a:cs typeface="Arial"/>
              </a:rPr>
              <a:t> </a:t>
            </a:r>
            <a:r>
              <a:rPr lang="ru-RU" b="1" spc="-20" dirty="0">
                <a:cs typeface="Arial"/>
              </a:rPr>
              <a:t>личности,</a:t>
            </a:r>
            <a:r>
              <a:rPr lang="ru-RU" b="1" spc="-15" dirty="0">
                <a:cs typeface="Arial"/>
              </a:rPr>
              <a:t> </a:t>
            </a:r>
            <a:r>
              <a:rPr lang="ru-RU" dirty="0">
                <a:cs typeface="Microsoft Sans Serif"/>
              </a:rPr>
              <a:t>в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том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10" dirty="0">
                <a:cs typeface="Microsoft Sans Serif"/>
              </a:rPr>
              <a:t>числе:</a:t>
            </a:r>
            <a:r>
              <a:rPr lang="ru-RU" spc="1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компьютерное</a:t>
            </a:r>
            <a:r>
              <a:rPr lang="ru-RU" spc="-10" dirty="0">
                <a:cs typeface="Microsoft Sans Serif"/>
              </a:rPr>
              <a:t> черчение,</a:t>
            </a:r>
            <a:r>
              <a:rPr lang="ru-RU" spc="-5" dirty="0">
                <a:cs typeface="Microsoft Sans Serif"/>
              </a:rPr>
              <a:t> промышленный</a:t>
            </a:r>
            <a:r>
              <a:rPr lang="ru-RU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дизайн;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3D-моделирование, </a:t>
            </a:r>
            <a:r>
              <a:rPr lang="ru-RU" spc="-10" dirty="0">
                <a:cs typeface="Microsoft Sans Serif"/>
              </a:rPr>
              <a:t> </a:t>
            </a:r>
            <a:r>
              <a:rPr lang="ru-RU" spc="-15" dirty="0" err="1">
                <a:cs typeface="Microsoft Sans Serif"/>
              </a:rPr>
              <a:t>прототипирование</a:t>
            </a:r>
            <a:r>
              <a:rPr lang="ru-RU" spc="-15" dirty="0">
                <a:cs typeface="Microsoft Sans Serif"/>
              </a:rPr>
              <a:t>, </a:t>
            </a:r>
            <a:r>
              <a:rPr lang="ru-RU" spc="-30" dirty="0">
                <a:cs typeface="Microsoft Sans Serif"/>
              </a:rPr>
              <a:t>технологии</a:t>
            </a:r>
            <a:r>
              <a:rPr lang="ru-RU" spc="470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цифрового производства </a:t>
            </a:r>
            <a:r>
              <a:rPr lang="ru-RU" dirty="0">
                <a:cs typeface="Microsoft Sans Serif"/>
              </a:rPr>
              <a:t>в </a:t>
            </a:r>
            <a:r>
              <a:rPr lang="ru-RU" spc="-20" dirty="0">
                <a:cs typeface="Microsoft Sans Serif"/>
              </a:rPr>
              <a:t>области </a:t>
            </a:r>
            <a:r>
              <a:rPr lang="ru-RU" spc="-30" dirty="0">
                <a:cs typeface="Microsoft Sans Serif"/>
              </a:rPr>
              <a:t>обработки</a:t>
            </a:r>
            <a:r>
              <a:rPr lang="ru-RU" spc="47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материалов (ручной </a:t>
            </a:r>
            <a:r>
              <a:rPr lang="ru-RU" spc="-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станочной,</a:t>
            </a:r>
            <a:r>
              <a:rPr lang="ru-RU" spc="-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в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том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15" dirty="0">
                <a:cs typeface="Microsoft Sans Serif"/>
              </a:rPr>
              <a:t>числе</a:t>
            </a:r>
            <a:r>
              <a:rPr lang="ru-RU" spc="2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станками</a:t>
            </a:r>
            <a:r>
              <a:rPr lang="ru-RU" spc="-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с</a:t>
            </a:r>
            <a:r>
              <a:rPr lang="ru-RU" spc="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числовым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программным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управлением</a:t>
            </a:r>
            <a:r>
              <a:rPr lang="ru-RU" spc="-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лазерной </a:t>
            </a:r>
            <a:r>
              <a:rPr lang="ru-RU" spc="-10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обработкой), </a:t>
            </a:r>
            <a:r>
              <a:rPr lang="ru-RU" dirty="0">
                <a:cs typeface="Microsoft Sans Serif"/>
              </a:rPr>
              <a:t>аддитивные </a:t>
            </a:r>
            <a:r>
              <a:rPr lang="ru-RU" spc="-20" dirty="0">
                <a:cs typeface="Microsoft Sans Serif"/>
              </a:rPr>
              <a:t>технологии; </a:t>
            </a:r>
            <a:r>
              <a:rPr lang="ru-RU" spc="-20" dirty="0" err="1">
                <a:cs typeface="Microsoft Sans Serif"/>
              </a:rPr>
              <a:t>нанотехнологии</a:t>
            </a:r>
            <a:r>
              <a:rPr lang="ru-RU" spc="-20" dirty="0">
                <a:cs typeface="Microsoft Sans Serif"/>
              </a:rPr>
              <a:t>; </a:t>
            </a:r>
            <a:r>
              <a:rPr lang="ru-RU" spc="-25" dirty="0">
                <a:cs typeface="Microsoft Sans Serif"/>
              </a:rPr>
              <a:t>робототехника </a:t>
            </a:r>
            <a:r>
              <a:rPr lang="ru-RU" dirty="0">
                <a:cs typeface="Microsoft Sans Serif"/>
              </a:rPr>
              <a:t>и </a:t>
            </a:r>
            <a:r>
              <a:rPr lang="ru-RU" spc="-5" dirty="0">
                <a:cs typeface="Microsoft Sans Serif"/>
              </a:rPr>
              <a:t>системы </a:t>
            </a:r>
            <a:r>
              <a:rPr lang="ru-RU" spc="-30" dirty="0">
                <a:cs typeface="Microsoft Sans Serif"/>
              </a:rPr>
              <a:t>автоматического 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управления;</a:t>
            </a:r>
            <a:r>
              <a:rPr lang="ru-RU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технологии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электротехники,</a:t>
            </a:r>
            <a:r>
              <a:rPr lang="ru-RU" spc="-25" dirty="0">
                <a:cs typeface="Microsoft Sans Serif"/>
              </a:rPr>
              <a:t> электроники</a:t>
            </a:r>
            <a:r>
              <a:rPr lang="ru-RU" spc="-2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электроэнергетики;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строительство; </a:t>
            </a:r>
            <a:r>
              <a:rPr lang="ru-RU" spc="-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транспорт;</a:t>
            </a:r>
            <a:r>
              <a:rPr lang="ru-RU" spc="-5" dirty="0">
                <a:cs typeface="Microsoft Sans Serif"/>
              </a:rPr>
              <a:t> </a:t>
            </a:r>
            <a:r>
              <a:rPr lang="ru-RU" spc="-10" dirty="0" err="1">
                <a:cs typeface="Microsoft Sans Serif"/>
              </a:rPr>
              <a:t>агро</a:t>
            </a:r>
            <a:r>
              <a:rPr lang="ru-RU" spc="-10" dirty="0">
                <a:cs typeface="Microsoft Sans Serif"/>
              </a:rPr>
              <a:t>-</a:t>
            </a:r>
            <a:r>
              <a:rPr lang="ru-RU" spc="-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биотехнологии;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обработка</a:t>
            </a:r>
            <a:r>
              <a:rPr lang="ru-RU" spc="-10" dirty="0">
                <a:cs typeface="Microsoft Sans Serif"/>
              </a:rPr>
              <a:t> </a:t>
            </a:r>
            <a:r>
              <a:rPr lang="ru-RU" spc="5" dirty="0">
                <a:cs typeface="Microsoft Sans Serif"/>
              </a:rPr>
              <a:t>пищевых</a:t>
            </a:r>
            <a:r>
              <a:rPr lang="ru-RU" spc="10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продуктов;</a:t>
            </a:r>
            <a:r>
              <a:rPr lang="ru-RU" spc="-15" dirty="0">
                <a:cs typeface="Microsoft Sans Serif"/>
              </a:rPr>
              <a:t> технологии</a:t>
            </a:r>
            <a:r>
              <a:rPr lang="ru-RU" spc="-10" dirty="0">
                <a:cs typeface="Microsoft Sans Serif"/>
              </a:rPr>
              <a:t> </a:t>
            </a:r>
            <a:r>
              <a:rPr lang="ru-RU" spc="-40" dirty="0">
                <a:cs typeface="Microsoft Sans Serif"/>
              </a:rPr>
              <a:t>умного</a:t>
            </a:r>
            <a:r>
              <a:rPr lang="ru-RU" spc="-3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дома</a:t>
            </a:r>
            <a:r>
              <a:rPr lang="ru-RU" spc="-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 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интернета</a:t>
            </a:r>
            <a:r>
              <a:rPr lang="ru-RU" spc="-6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вещей,</a:t>
            </a:r>
            <a:r>
              <a:rPr lang="ru-RU" spc="-50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СМИ,</a:t>
            </a:r>
            <a:r>
              <a:rPr lang="ru-RU" spc="-50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реклама,</a:t>
            </a:r>
            <a:r>
              <a:rPr lang="ru-RU" spc="25" dirty="0">
                <a:cs typeface="Microsoft Sans Serif"/>
              </a:rPr>
              <a:t> </a:t>
            </a:r>
            <a:r>
              <a:rPr lang="ru-RU" spc="-60" dirty="0">
                <a:cs typeface="Microsoft Sans Serif"/>
              </a:rPr>
              <a:t>маркетинг.</a:t>
            </a:r>
            <a:endParaRPr lang="ru-RU" dirty="0">
              <a:cs typeface="Microsoft Sans Serif"/>
            </a:endParaRPr>
          </a:p>
          <a:p>
            <a:pPr marL="246379" marR="5715" indent="-234315" algn="just">
              <a:lnSpc>
                <a:spcPts val="2160"/>
              </a:lnSpc>
              <a:spcBef>
                <a:spcPts val="1710"/>
              </a:spcBef>
            </a:pPr>
            <a:r>
              <a:rPr lang="ru-RU" b="1" spc="-5" dirty="0">
                <a:cs typeface="Arial"/>
              </a:rPr>
              <a:t>Целесообразно</a:t>
            </a:r>
            <a:r>
              <a:rPr lang="ru-RU" b="1" dirty="0">
                <a:cs typeface="Arial"/>
              </a:rPr>
              <a:t> </a:t>
            </a:r>
            <a:r>
              <a:rPr lang="ru-RU" b="1" spc="-10" dirty="0">
                <a:cs typeface="Arial"/>
              </a:rPr>
              <a:t>интегрировать</a:t>
            </a:r>
            <a:r>
              <a:rPr lang="ru-RU" b="1" spc="-5" dirty="0">
                <a:cs typeface="Arial"/>
              </a:rPr>
              <a:t> </a:t>
            </a:r>
            <a:r>
              <a:rPr lang="ru-RU" b="1" spc="20" dirty="0">
                <a:cs typeface="Arial"/>
              </a:rPr>
              <a:t>ИКТ</a:t>
            </a:r>
            <a:r>
              <a:rPr lang="ru-RU" b="1" spc="25" dirty="0">
                <a:cs typeface="Arial"/>
              </a:rPr>
              <a:t> </a:t>
            </a:r>
            <a:r>
              <a:rPr lang="ru-RU" b="1" dirty="0">
                <a:cs typeface="Arial"/>
              </a:rPr>
              <a:t>в</a:t>
            </a:r>
            <a:r>
              <a:rPr lang="ru-RU" b="1" spc="5" dirty="0">
                <a:cs typeface="Arial"/>
              </a:rPr>
              <a:t> </a:t>
            </a:r>
            <a:r>
              <a:rPr lang="ru-RU" b="1" spc="-15" dirty="0">
                <a:cs typeface="Arial"/>
              </a:rPr>
              <a:t>учебный</a:t>
            </a:r>
            <a:r>
              <a:rPr lang="ru-RU" b="1" spc="-10" dirty="0">
                <a:cs typeface="Arial"/>
              </a:rPr>
              <a:t> </a:t>
            </a:r>
            <a:r>
              <a:rPr lang="ru-RU" b="1" spc="15" dirty="0">
                <a:cs typeface="Arial"/>
              </a:rPr>
              <a:t>предмет</a:t>
            </a:r>
            <a:r>
              <a:rPr lang="ru-RU" b="1" spc="20" dirty="0">
                <a:cs typeface="Arial"/>
              </a:rPr>
              <a:t> </a:t>
            </a:r>
            <a:r>
              <a:rPr lang="ru-RU" b="1" spc="-15" dirty="0">
                <a:cs typeface="Arial"/>
              </a:rPr>
              <a:t>«Технология»;</a:t>
            </a:r>
            <a:r>
              <a:rPr lang="ru-RU" b="1" spc="-10" dirty="0">
                <a:cs typeface="Arial"/>
              </a:rPr>
              <a:t> </a:t>
            </a:r>
            <a:r>
              <a:rPr lang="ru-RU" dirty="0">
                <a:cs typeface="Microsoft Sans Serif"/>
              </a:rPr>
              <a:t>при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этом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учитель </a:t>
            </a:r>
            <a:r>
              <a:rPr lang="ru-RU" spc="-15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информатики</a:t>
            </a:r>
            <a:r>
              <a:rPr lang="ru-RU" spc="170" dirty="0">
                <a:cs typeface="Microsoft Sans Serif"/>
              </a:rPr>
              <a:t> </a:t>
            </a:r>
            <a:r>
              <a:rPr lang="ru-RU" spc="-55" dirty="0">
                <a:cs typeface="Microsoft Sans Serif"/>
              </a:rPr>
              <a:t>может</a:t>
            </a:r>
            <a:r>
              <a:rPr lang="ru-RU" spc="16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обеспечивать</a:t>
            </a:r>
            <a:r>
              <a:rPr lang="ru-RU" spc="229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преподавание</a:t>
            </a:r>
            <a:r>
              <a:rPr lang="ru-RU" spc="160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информатики</a:t>
            </a:r>
            <a:r>
              <a:rPr lang="ru-RU" spc="17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в</a:t>
            </a:r>
            <a:r>
              <a:rPr lang="ru-RU" spc="12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рамках</a:t>
            </a:r>
            <a:r>
              <a:rPr lang="ru-RU" spc="4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предметной</a:t>
            </a:r>
            <a:r>
              <a:rPr lang="ru-RU" spc="160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области</a:t>
            </a:r>
            <a:endParaRPr lang="ru-RU" dirty="0">
              <a:cs typeface="Microsoft Sans Serif"/>
            </a:endParaRPr>
          </a:p>
          <a:p>
            <a:pPr marL="246379" marR="6350" algn="just">
              <a:lnSpc>
                <a:spcPts val="2160"/>
              </a:lnSpc>
              <a:spcBef>
                <a:spcPts val="5"/>
              </a:spcBef>
            </a:pPr>
            <a:r>
              <a:rPr lang="ru-RU" spc="-30" dirty="0">
                <a:cs typeface="Microsoft Sans Serif"/>
              </a:rPr>
              <a:t>«Математика</a:t>
            </a:r>
            <a:r>
              <a:rPr lang="ru-RU" spc="-2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информатика»</a:t>
            </a:r>
            <a:r>
              <a:rPr lang="ru-RU" spc="-1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преподавание</a:t>
            </a:r>
            <a:r>
              <a:rPr lang="ru-RU" spc="-10" dirty="0">
                <a:cs typeface="Microsoft Sans Serif"/>
              </a:rPr>
              <a:t> </a:t>
            </a:r>
            <a:r>
              <a:rPr lang="ru-RU" spc="-75" dirty="0">
                <a:cs typeface="Microsoft Sans Serif"/>
              </a:rPr>
              <a:t>ИКТ</a:t>
            </a:r>
            <a:r>
              <a:rPr lang="ru-RU" spc="-7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в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предметной</a:t>
            </a:r>
            <a:r>
              <a:rPr lang="ru-RU" spc="-1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области</a:t>
            </a:r>
            <a:r>
              <a:rPr lang="ru-RU" spc="-1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«Технология»</a:t>
            </a:r>
            <a:r>
              <a:rPr lang="ru-RU" spc="-15" dirty="0">
                <a:cs typeface="Microsoft Sans Serif"/>
              </a:rPr>
              <a:t> </a:t>
            </a:r>
            <a:r>
              <a:rPr lang="ru-RU" spc="-25" dirty="0">
                <a:cs typeface="Microsoft Sans Serif"/>
              </a:rPr>
              <a:t>при </a:t>
            </a:r>
            <a:r>
              <a:rPr lang="ru-RU" spc="-20" dirty="0">
                <a:cs typeface="Microsoft Sans Serif"/>
              </a:rPr>
              <a:t> </a:t>
            </a:r>
            <a:r>
              <a:rPr lang="ru-RU" spc="5" dirty="0">
                <a:cs typeface="Microsoft Sans Serif"/>
              </a:rPr>
              <a:t>расширении </a:t>
            </a:r>
            <a:r>
              <a:rPr lang="ru-RU" spc="-20" dirty="0">
                <a:cs typeface="Microsoft Sans Serif"/>
              </a:rPr>
              <a:t>доли </a:t>
            </a:r>
            <a:r>
              <a:rPr lang="ru-RU" spc="-75" dirty="0">
                <a:cs typeface="Microsoft Sans Serif"/>
              </a:rPr>
              <a:t>ИКТ </a:t>
            </a:r>
            <a:r>
              <a:rPr lang="ru-RU" dirty="0">
                <a:cs typeface="Microsoft Sans Serif"/>
              </a:rPr>
              <a:t>в </a:t>
            </a:r>
            <a:r>
              <a:rPr lang="ru-RU" spc="-20" dirty="0">
                <a:cs typeface="Microsoft Sans Serif"/>
              </a:rPr>
              <a:t>технологии </a:t>
            </a:r>
            <a:r>
              <a:rPr lang="ru-RU" dirty="0">
                <a:cs typeface="Microsoft Sans Serif"/>
              </a:rPr>
              <a:t>в </a:t>
            </a:r>
            <a:r>
              <a:rPr lang="ru-RU" spc="-20" dirty="0">
                <a:cs typeface="Microsoft Sans Serif"/>
              </a:rPr>
              <a:t>соответствии </a:t>
            </a:r>
            <a:r>
              <a:rPr lang="ru-RU" dirty="0">
                <a:cs typeface="Microsoft Sans Serif"/>
              </a:rPr>
              <a:t>с </a:t>
            </a:r>
            <a:r>
              <a:rPr lang="ru-RU" spc="-10" dirty="0">
                <a:cs typeface="Microsoft Sans Serif"/>
              </a:rPr>
              <a:t>потребностями </a:t>
            </a:r>
            <a:r>
              <a:rPr lang="ru-RU" spc="-25" dirty="0">
                <a:cs typeface="Microsoft Sans Serif"/>
              </a:rPr>
              <a:t>образовательного </a:t>
            </a:r>
            <a:r>
              <a:rPr lang="ru-RU" dirty="0">
                <a:cs typeface="Microsoft Sans Serif"/>
              </a:rPr>
              <a:t>процесса и </a:t>
            </a:r>
            <a:r>
              <a:rPr lang="ru-RU" spc="5" dirty="0">
                <a:cs typeface="Microsoft Sans Serif"/>
              </a:rPr>
              <a:t> </a:t>
            </a:r>
            <a:r>
              <a:rPr lang="ru-RU" spc="-5" dirty="0">
                <a:cs typeface="Microsoft Sans Serif"/>
              </a:rPr>
              <a:t>интересами</a:t>
            </a:r>
            <a:r>
              <a:rPr lang="ru-RU" spc="-65" dirty="0">
                <a:cs typeface="Microsoft Sans Serif"/>
              </a:rPr>
              <a:t> </a:t>
            </a:r>
            <a:r>
              <a:rPr lang="ru-RU" spc="-15" dirty="0">
                <a:cs typeface="Microsoft Sans Serif"/>
              </a:rPr>
              <a:t>обучающихся.</a:t>
            </a:r>
            <a:endParaRPr lang="ru-RU" dirty="0"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46957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800" y="30372"/>
            <a:ext cx="7410509" cy="1227865"/>
          </a:xfrm>
        </p:spPr>
        <p:txBody>
          <a:bodyPr>
            <a:normAutofit/>
          </a:bodyPr>
          <a:lstStyle/>
          <a:p>
            <a:r>
              <a:rPr lang="ru-RU" sz="2133" dirty="0">
                <a:solidFill>
                  <a:srgbClr val="2D2B8D"/>
                </a:solidFill>
              </a:rPr>
              <a:t>НОВЫЙ ФГОС ООО ПО ТЕХНОЛОГИИ</a:t>
            </a:r>
            <a:br>
              <a:rPr lang="ru-RU" sz="2133" dirty="0">
                <a:solidFill>
                  <a:srgbClr val="2D2B8D"/>
                </a:solidFill>
              </a:rPr>
            </a:br>
            <a:r>
              <a:rPr lang="ru-RU" sz="2133" dirty="0">
                <a:solidFill>
                  <a:srgbClr val="2D2B8D"/>
                </a:solidFill>
              </a:rPr>
              <a:t>(УТВЕРЖДЁН 31.05.2021 N 287)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6951" y="1305862"/>
            <a:ext cx="9775098" cy="55521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dirty="0"/>
              <a:t> </a:t>
            </a:r>
            <a:r>
              <a:rPr lang="ru-RU" sz="6400" b="1" dirty="0"/>
              <a:t>МИНИСТЕРСТВО ПРОСВЕЩЕНИЯ РОССИЙСКОЙ ФЕДЕРАЦИИ</a:t>
            </a:r>
            <a:endParaRPr lang="ru-RU" sz="6400" dirty="0"/>
          </a:p>
          <a:p>
            <a:pPr marL="0" indent="0" algn="ctr">
              <a:buNone/>
            </a:pPr>
            <a:r>
              <a:rPr lang="ru-RU" sz="6400" b="1" dirty="0"/>
              <a:t> ПРИКАЗ от 31 мая 2021 г. N 287 ОБ УТВЕРЖДЕНИИ ФЕДЕРАЛЬНОГО ГОСУДАРСТВЕННОГО ОБРАЗОВАТЕЛЬНОГО СТАНДАРТА ОСНОВНОГО ОБЩЕГО ОБРАЗОВАНИЯ</a:t>
            </a:r>
            <a:endParaRPr lang="ru-RU" sz="6400" dirty="0"/>
          </a:p>
          <a:p>
            <a:pPr marL="0" indent="0">
              <a:buNone/>
            </a:pPr>
            <a:r>
              <a:rPr lang="ru-RU" sz="64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В соответствии с </a:t>
            </a:r>
            <a:r>
              <a:rPr lang="ru-RU" sz="5600" dirty="0">
                <a:solidFill>
                  <a:schemeClr val="tx1"/>
                </a:solidFill>
                <a:hlinkClick r:id="rId3"/>
              </a:rPr>
              <a:t>подпунктом 4.2.30 пункта 4</a:t>
            </a:r>
            <a:r>
              <a:rPr lang="ru-RU" sz="5600" dirty="0"/>
              <a:t> Положения о Министерстве просвещения Российской Федерации, утвержденного постановлением Правительства Российской Федерации от 28 июля 2018 г. N 884 (Собрание законодательства Российской Федерации, 2018, N 32, ст. 5343), и </a:t>
            </a:r>
            <a:r>
              <a:rPr lang="ru-RU" sz="5600" dirty="0">
                <a:hlinkClick r:id="rId4"/>
              </a:rPr>
              <a:t>пунктом 27</a:t>
            </a:r>
            <a:r>
              <a:rPr lang="ru-RU" sz="5600" dirty="0"/>
              <a:t> Правил разработки, утверждения федеральных государственных образовательных стандартов и внесения в них изменений, утвержденных постановлением Правительства Российской Федерации от 12 апреля 2019 г. N 434 (Собрание законодательства Российской Федерации, 2019, N 16, ст. 1942), приказываю: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1. Утвердить прилагаемый федеральный государственный образовательный стандарт основного общего образования (далее - ФГОС).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2. Установить, что: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образовательная организация вправе осуществлять в соответствии с ФГОС обучение: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лиц, зачисленных до вступления в силу настоящего приказа, - с их согласия;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несовершеннолетних обучающихся, зачисленных до вступления в силу настоящего приказа, с согласия их родителей (законных представителей);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600" dirty="0"/>
              <a:t>прием на обучение в соответствии с федеральным государственным образовательным </a:t>
            </a:r>
            <a:r>
              <a:rPr lang="ru-RU" sz="5600" dirty="0">
                <a:hlinkClick r:id="rId5"/>
              </a:rPr>
              <a:t>стандартом</a:t>
            </a:r>
            <a:r>
              <a:rPr lang="ru-RU" sz="5600" dirty="0"/>
              <a:t> основного общего образования, утвержденным приказом Министерства образования и науки Российской Федерации от 17 декабря 2010 г. N 1897 (зарегистрирован Министерством юстиции Российской Федерации 1 февраля 2011 г. N 19644), с изменениями, внесенными приказами Министерства образования и науки Российской Федерации от 29 декабря 2014 г. N 1644 (зарегистрирован Министерством юстиции Российской Федерации 6 февраля 2015 г. N 35915), от 31 декабря 2015 г. N 1577 (зарегистрирован Министерством юстиции Российской Федерации 2 февраля 2016 г. N 40937), приказом Министерства просвещения Российской Федерации от 11 декабря 2020 г. N 712 (зарегистрирован Министерством юстиции Российской Федерации 25 декабря 2020 г., регистрационный N 61828), прекращается 1 сентября 2022 года.</a:t>
            </a:r>
          </a:p>
          <a:p>
            <a:pPr marL="0" indent="0">
              <a:buNone/>
            </a:pPr>
            <a:r>
              <a:rPr lang="ru-RU" sz="5600" dirty="0"/>
              <a:t> Министр</a:t>
            </a:r>
          </a:p>
          <a:p>
            <a:pPr marL="0" indent="0" algn="r">
              <a:buNone/>
            </a:pPr>
            <a:r>
              <a:rPr lang="ru-RU" sz="5600" dirty="0"/>
              <a:t>С.С.КРАВЦОВ</a:t>
            </a:r>
          </a:p>
          <a:p>
            <a:pPr marL="0" indent="0" algn="r">
              <a:buNone/>
            </a:pPr>
            <a:endParaRPr lang="ru-RU" sz="6600" dirty="0">
              <a:hlinkClick r:id="rId6"/>
            </a:endParaRPr>
          </a:p>
          <a:p>
            <a:pPr marL="0" indent="0" algn="r">
              <a:buNone/>
            </a:pPr>
            <a:r>
              <a:rPr lang="it-IT" sz="6600" dirty="0">
                <a:hlinkClick r:id="rId6"/>
              </a:rPr>
              <a:t>https://4ege.ru/documents/62425-novye-fgos-2021-goda.html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60675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Предметные результаты по учебному предмету должны обеспечить:</a:t>
            </a:r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7" y="1355581"/>
            <a:ext cx="5059268" cy="44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147" y="1278421"/>
            <a:ext cx="5411429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2666" y="489519"/>
            <a:ext cx="6993467" cy="12434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85"/>
              </a:spcBef>
            </a:pPr>
            <a:r>
              <a:rPr lang="ru-RU" sz="2000" b="1" spc="-20" dirty="0">
                <a:solidFill>
                  <a:srgbClr val="FF0000"/>
                </a:solidFill>
                <a:cs typeface="Arial Black"/>
              </a:rPr>
              <a:t>ОБЩАЯ </a:t>
            </a:r>
            <a:r>
              <a:rPr lang="ru-RU" sz="2000" b="1" spc="-10" dirty="0">
                <a:solidFill>
                  <a:srgbClr val="FF0000"/>
                </a:solidFill>
                <a:cs typeface="Arial Black"/>
              </a:rPr>
              <a:t>СТРАТЕГИЯ</a:t>
            </a:r>
            <a:r>
              <a:rPr lang="ru-RU" sz="2000" b="1" spc="-5" dirty="0">
                <a:solidFill>
                  <a:srgbClr val="FF0000"/>
                </a:solidFill>
                <a:cs typeface="Arial Black"/>
              </a:rPr>
              <a:t>:</a:t>
            </a:r>
            <a:endParaRPr lang="ru-RU" sz="2000" b="1" dirty="0">
              <a:cs typeface="Arial Black"/>
            </a:endParaRPr>
          </a:p>
          <a:p>
            <a:pPr marL="12700" marR="5080" algn="ctr">
              <a:lnSpc>
                <a:spcPct val="136900"/>
              </a:lnSpc>
            </a:pPr>
            <a:r>
              <a:rPr lang="ru-RU" sz="2000" b="1" spc="-5" dirty="0">
                <a:solidFill>
                  <a:srgbClr val="FF0000"/>
                </a:solidFill>
                <a:cs typeface="Arial Black"/>
              </a:rPr>
              <a:t>ЗНАНИЯ</a:t>
            </a:r>
            <a:r>
              <a:rPr lang="ru-RU" sz="2000" b="1" spc="-80" dirty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Arial Black"/>
              </a:rPr>
              <a:t>И</a:t>
            </a:r>
            <a:r>
              <a:rPr lang="ru-RU" sz="2000" b="1" spc="-25" dirty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spc="5" dirty="0">
                <a:solidFill>
                  <a:srgbClr val="FF0000"/>
                </a:solidFill>
                <a:cs typeface="Arial Black"/>
              </a:rPr>
              <a:t>УМЕНИЯ</a:t>
            </a:r>
            <a:r>
              <a:rPr lang="ru-RU" sz="2000" b="1" spc="-155" dirty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Arial Black"/>
              </a:rPr>
              <a:t>И</a:t>
            </a:r>
            <a:r>
              <a:rPr lang="ru-RU" sz="2000" b="1" spc="-25" dirty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spc="5" dirty="0">
                <a:solidFill>
                  <a:srgbClr val="FF0000"/>
                </a:solidFill>
                <a:cs typeface="Arial Black"/>
              </a:rPr>
              <a:t>ИХ</a:t>
            </a:r>
            <a:r>
              <a:rPr lang="ru-RU" sz="2000" b="1" spc="-70" dirty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cs typeface="Arial Black"/>
              </a:rPr>
              <a:t>ИСПОЛЬЗОВАНИЕ </a:t>
            </a:r>
            <a:r>
              <a:rPr lang="ru-RU" sz="2000" b="1" spc="-650" dirty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Arial Black"/>
              </a:rPr>
              <a:t>В</a:t>
            </a:r>
            <a:r>
              <a:rPr lang="ru-RU" sz="2000" b="1" spc="-70" dirty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Arial Black"/>
              </a:rPr>
              <a:t>РЕШЕНИИ</a:t>
            </a:r>
            <a:r>
              <a:rPr lang="ru-RU" sz="2000" b="1" spc="-100" dirty="0">
                <a:solidFill>
                  <a:srgbClr val="FF0000"/>
                </a:solidFill>
                <a:cs typeface="Arial Black"/>
              </a:rPr>
              <a:t> </a:t>
            </a:r>
            <a:r>
              <a:rPr lang="ru-RU" sz="2000" b="1" spc="-20" dirty="0">
                <a:solidFill>
                  <a:srgbClr val="FF0000"/>
                </a:solidFill>
                <a:cs typeface="Arial Black"/>
              </a:rPr>
              <a:t>ЗАДАЧ</a:t>
            </a:r>
            <a:endParaRPr lang="ru-RU" sz="2000" b="1" dirty="0">
              <a:cs typeface="Arial Black"/>
            </a:endParaRPr>
          </a:p>
        </p:txBody>
      </p:sp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8158" y="237062"/>
            <a:ext cx="2946246" cy="15070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4667" y="2093766"/>
            <a:ext cx="9584266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ЗНАНИЕ: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b="1" spc="-15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предметное,</a:t>
            </a:r>
            <a:r>
              <a:rPr lang="ru-RU" b="1" spc="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lang="ru-RU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0" dirty="0">
                <a:solidFill>
                  <a:srgbClr val="006FC0"/>
                </a:solidFill>
                <a:latin typeface="Arial"/>
                <a:cs typeface="Arial"/>
              </a:rPr>
              <a:t>фактографическое </a:t>
            </a:r>
            <a:r>
              <a:rPr lang="ru-RU" b="1" spc="-5" dirty="0">
                <a:solidFill>
                  <a:srgbClr val="006FC0"/>
                </a:solidFill>
                <a:latin typeface="Arial"/>
                <a:cs typeface="Arial"/>
              </a:rPr>
              <a:t>знание,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которое</a:t>
            </a:r>
            <a:r>
              <a:rPr lang="ru-RU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складывается</a:t>
            </a:r>
            <a:r>
              <a:rPr lang="ru-RU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из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spc="-5" dirty="0">
                <a:solidFill>
                  <a:srgbClr val="006FC0"/>
                </a:solidFill>
                <a:latin typeface="Arial"/>
                <a:cs typeface="Arial"/>
              </a:rPr>
              <a:t>набора</a:t>
            </a:r>
            <a:r>
              <a:rPr lang="ru-RU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количественных</a:t>
            </a:r>
            <a:r>
              <a:rPr lang="ru-RU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качественных</a:t>
            </a:r>
            <a:r>
              <a:rPr lang="ru-RU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характеристик</a:t>
            </a:r>
            <a:r>
              <a:rPr lang="ru-RU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0" dirty="0">
                <a:solidFill>
                  <a:srgbClr val="006FC0"/>
                </a:solidFill>
                <a:latin typeface="Arial"/>
                <a:cs typeface="Arial"/>
              </a:rPr>
              <a:t>изучаемых</a:t>
            </a:r>
            <a:r>
              <a:rPr lang="ru-RU" b="1" spc="1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объектов;</a:t>
            </a:r>
            <a:endParaRPr lang="ru-RU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2000" dirty="0">
              <a:latin typeface="Arial"/>
              <a:cs typeface="Arial"/>
            </a:endParaRPr>
          </a:p>
          <a:p>
            <a:pPr marL="12700" marR="1219200">
              <a:lnSpc>
                <a:spcPct val="100000"/>
              </a:lnSpc>
            </a:pPr>
            <a:r>
              <a:rPr lang="ru-RU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алгоритмическое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(процедурное)</a:t>
            </a:r>
            <a:r>
              <a:rPr lang="ru-RU" b="1" spc="-10" dirty="0">
                <a:solidFill>
                  <a:srgbClr val="006FC0"/>
                </a:solidFill>
                <a:latin typeface="Arial"/>
                <a:cs typeface="Arial"/>
              </a:rPr>
              <a:t> знание 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lang="ru-RU" b="1" spc="-10" dirty="0" err="1">
                <a:solidFill>
                  <a:srgbClr val="006FC0"/>
                </a:solidFill>
                <a:latin typeface="Arial"/>
                <a:cs typeface="Arial"/>
              </a:rPr>
              <a:t>знание</a:t>
            </a:r>
            <a:r>
              <a:rPr lang="ru-RU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0" dirty="0">
                <a:solidFill>
                  <a:srgbClr val="006FC0"/>
                </a:solidFill>
                <a:latin typeface="Arial"/>
                <a:cs typeface="Arial"/>
              </a:rPr>
              <a:t>методов, </a:t>
            </a:r>
            <a:r>
              <a:rPr lang="ru-RU" b="1" spc="-10" dirty="0">
                <a:solidFill>
                  <a:srgbClr val="006FC0"/>
                </a:solidFill>
                <a:latin typeface="Arial"/>
                <a:cs typeface="Arial"/>
              </a:rPr>
              <a:t>способов, </a:t>
            </a:r>
            <a:r>
              <a:rPr lang="ru-RU" b="1" spc="-6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процедур, приводящих 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к </a:t>
            </a:r>
            <a:r>
              <a:rPr lang="ru-RU" b="1" spc="-25" dirty="0">
                <a:solidFill>
                  <a:srgbClr val="006FC0"/>
                </a:solidFill>
                <a:latin typeface="Arial"/>
                <a:cs typeface="Arial"/>
              </a:rPr>
              <a:t>конкретному </a:t>
            </a:r>
            <a:r>
              <a:rPr lang="ru-RU" b="1" spc="-45" dirty="0">
                <a:solidFill>
                  <a:srgbClr val="006FC0"/>
                </a:solidFill>
                <a:latin typeface="Arial"/>
                <a:cs typeface="Arial"/>
              </a:rPr>
              <a:t>результату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при </a:t>
            </a:r>
            <a:r>
              <a:rPr lang="ru-RU" b="1" spc="-10" dirty="0">
                <a:solidFill>
                  <a:srgbClr val="006FC0"/>
                </a:solidFill>
                <a:latin typeface="Arial"/>
                <a:cs typeface="Arial"/>
              </a:rPr>
              <a:t>соблюдении </a:t>
            </a:r>
            <a:r>
              <a:rPr lang="ru-RU" b="1" spc="-5" dirty="0">
                <a:solidFill>
                  <a:srgbClr val="006FC0"/>
                </a:solidFill>
                <a:latin typeface="Arial"/>
                <a:cs typeface="Arial"/>
              </a:rPr>
              <a:t> определенных</a:t>
            </a:r>
            <a:r>
              <a:rPr lang="ru-RU"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5" dirty="0">
                <a:solidFill>
                  <a:srgbClr val="006FC0"/>
                </a:solidFill>
                <a:latin typeface="Arial"/>
                <a:cs typeface="Arial"/>
              </a:rPr>
              <a:t>условий;</a:t>
            </a:r>
            <a:endParaRPr lang="ru-RU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2000" dirty="0">
              <a:latin typeface="Arial"/>
              <a:cs typeface="Arial"/>
            </a:endParaRPr>
          </a:p>
          <a:p>
            <a:pPr marL="12700" marR="476884">
              <a:lnSpc>
                <a:spcPct val="100000"/>
              </a:lnSpc>
            </a:pPr>
            <a:r>
              <a:rPr lang="ru-RU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lang="ru-RU" b="1" spc="-3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30" dirty="0">
                <a:solidFill>
                  <a:srgbClr val="006FC0"/>
                </a:solidFill>
                <a:latin typeface="Arial"/>
                <a:cs typeface="Arial"/>
              </a:rPr>
              <a:t>я</a:t>
            </a:r>
            <a:r>
              <a:rPr lang="ru-RU" b="1" spc="-6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ий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3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lang="ru-RU" b="1" spc="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-5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5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lang="ru-RU" b="1" spc="-3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ц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lang="ru-RU" b="1" spc="15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lang="ru-RU" b="1" spc="-60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spc="-5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lang="ru-RU" b="1" spc="-45" dirty="0">
                <a:solidFill>
                  <a:srgbClr val="006FC0"/>
                </a:solidFill>
                <a:latin typeface="Arial"/>
                <a:cs typeface="Arial"/>
              </a:rPr>
              <a:t>ь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3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lang="ru-RU" b="1" spc="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5" dirty="0">
                <a:solidFill>
                  <a:srgbClr val="006FC0"/>
                </a:solidFill>
                <a:latin typeface="Arial"/>
                <a:cs typeface="Arial"/>
              </a:rPr>
              <a:t>зн</a:t>
            </a:r>
            <a:r>
              <a:rPr lang="ru-RU" b="1" spc="1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,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 с</a:t>
            </a:r>
            <a:r>
              <a:rPr lang="ru-RU" b="1" spc="-5" dirty="0">
                <a:solidFill>
                  <a:srgbClr val="006FC0"/>
                </a:solidFill>
                <a:latin typeface="Arial"/>
                <a:cs typeface="Arial"/>
              </a:rPr>
              <a:t>кл</a:t>
            </a:r>
            <a:r>
              <a:rPr lang="ru-RU" b="1" spc="1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lang="ru-RU" b="1" spc="25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spc="25" dirty="0">
                <a:solidFill>
                  <a:srgbClr val="006FC0"/>
                </a:solidFill>
                <a:latin typeface="Arial"/>
                <a:cs typeface="Arial"/>
              </a:rPr>
              <a:t>ю</a:t>
            </a:r>
            <a:r>
              <a:rPr lang="ru-RU" b="1" spc="-25" dirty="0">
                <a:solidFill>
                  <a:srgbClr val="006FC0"/>
                </a:solidFill>
                <a:latin typeface="Arial"/>
                <a:cs typeface="Arial"/>
              </a:rPr>
              <a:t>щ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еес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я</a:t>
            </a:r>
            <a:r>
              <a:rPr lang="ru-RU" b="1" spc="-2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lang="ru-RU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lang="ru-RU" b="1" spc="-3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spc="-10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lang="ru-RU" b="1" spc="2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lang="ru-RU" b="1" spc="-4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я  </a:t>
            </a:r>
            <a:r>
              <a:rPr lang="ru-RU" b="1" spc="-25" dirty="0">
                <a:solidFill>
                  <a:srgbClr val="006FC0"/>
                </a:solidFill>
                <a:latin typeface="Arial"/>
                <a:cs typeface="Arial"/>
              </a:rPr>
              <a:t>сути</a:t>
            </a:r>
            <a:r>
              <a:rPr lang="ru-RU" b="1" spc="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совокупности</a:t>
            </a:r>
            <a:r>
              <a:rPr lang="ru-RU" b="1" spc="1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5" dirty="0">
                <a:solidFill>
                  <a:srgbClr val="006FC0"/>
                </a:solidFill>
                <a:latin typeface="Arial"/>
                <a:cs typeface="Arial"/>
              </a:rPr>
              <a:t>терминов,</a:t>
            </a:r>
            <a:r>
              <a:rPr lang="ru-RU" b="1" spc="1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применяемых</a:t>
            </a:r>
            <a:r>
              <a:rPr lang="ru-RU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lang="ru-RU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30" dirty="0">
                <a:solidFill>
                  <a:srgbClr val="006FC0"/>
                </a:solidFill>
                <a:latin typeface="Arial"/>
                <a:cs typeface="Arial"/>
              </a:rPr>
              <a:t>той</a:t>
            </a:r>
            <a:r>
              <a:rPr lang="ru-RU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lang="ru-RU" b="1" spc="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иной</a:t>
            </a:r>
            <a:r>
              <a:rPr lang="ru-RU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предметной </a:t>
            </a:r>
            <a:r>
              <a:rPr lang="ru-RU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b="1" spc="-20" dirty="0">
                <a:solidFill>
                  <a:srgbClr val="006FC0"/>
                </a:solidFill>
                <a:latin typeface="Arial"/>
                <a:cs typeface="Arial"/>
              </a:rPr>
              <a:t>области;</a:t>
            </a:r>
            <a:endParaRPr lang="ru-RU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-</a:t>
            </a:r>
            <a:r>
              <a:rPr lang="ru-RU" b="1" spc="-20" dirty="0">
                <a:solidFill>
                  <a:srgbClr val="C00000"/>
                </a:solidFill>
                <a:latin typeface="Arial"/>
                <a:cs typeface="Arial"/>
              </a:rPr>
              <a:t>методологическое</a:t>
            </a:r>
            <a:r>
              <a:rPr lang="ru-RU" b="1" spc="-10" dirty="0">
                <a:solidFill>
                  <a:srgbClr val="C00000"/>
                </a:solidFill>
                <a:latin typeface="Arial"/>
                <a:cs typeface="Arial"/>
              </a:rPr>
              <a:t> знание</a:t>
            </a:r>
            <a:r>
              <a:rPr lang="ru-RU" b="1" spc="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lang="ru-RU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0" dirty="0" err="1">
                <a:solidFill>
                  <a:srgbClr val="C00000"/>
                </a:solidFill>
                <a:latin typeface="Arial"/>
                <a:cs typeface="Arial"/>
              </a:rPr>
              <a:t>знание</a:t>
            </a:r>
            <a:r>
              <a:rPr lang="ru-RU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C00000"/>
                </a:solidFill>
                <a:latin typeface="Arial"/>
                <a:cs typeface="Arial"/>
              </a:rPr>
              <a:t>общих</a:t>
            </a:r>
            <a:r>
              <a:rPr lang="ru-RU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C00000"/>
                </a:solidFill>
                <a:latin typeface="Arial"/>
                <a:cs typeface="Arial"/>
              </a:rPr>
              <a:t>закономерностей</a:t>
            </a:r>
            <a:r>
              <a:rPr lang="ru-RU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30" dirty="0">
                <a:solidFill>
                  <a:srgbClr val="C00000"/>
                </a:solidFill>
                <a:latin typeface="Arial"/>
                <a:cs typeface="Arial"/>
              </a:rPr>
              <a:t>изучаемых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spc="-5" dirty="0">
                <a:solidFill>
                  <a:srgbClr val="C00000"/>
                </a:solidFill>
                <a:latin typeface="Arial"/>
                <a:cs typeface="Arial"/>
              </a:rPr>
              <a:t>явлений</a:t>
            </a:r>
            <a:r>
              <a:rPr lang="ru-RU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lang="ru-RU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C00000"/>
                </a:solidFill>
                <a:latin typeface="Arial"/>
                <a:cs typeface="Arial"/>
              </a:rPr>
              <a:t>процессов.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57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399" y="728133"/>
            <a:ext cx="7357533" cy="68970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   </a:t>
            </a:r>
            <a:r>
              <a:rPr lang="ru-RU" sz="2700" b="1" dirty="0">
                <a:solidFill>
                  <a:srgbClr val="0073B8"/>
                </a:solidFill>
                <a:latin typeface="+mn-lt"/>
              </a:rPr>
              <a:t>Примерная программа. Содержательные линии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Линия «Технология», нацеленная на формирование всего спектра знаний о сути технологии как последовательности взаимосвязанных этапов, операций и действий работы с данным материалом, направленной на достижение поставленной цели или получении заданного результата. Данная линия является </a:t>
            </a:r>
            <a:r>
              <a:rPr lang="ru-RU" dirty="0" err="1"/>
              <a:t>системообразующей</a:t>
            </a:r>
            <a:r>
              <a:rPr lang="ru-RU" dirty="0"/>
              <a:t> для всего курса технологии: от изучения материалов и инструментов их обработки в 5-ом классе до целостной реализации технологической цепочки в 8-м и 9-ом классах.    </a:t>
            </a:r>
          </a:p>
          <a:p>
            <a:endParaRPr lang="ru-RU" dirty="0"/>
          </a:p>
          <a:p>
            <a:r>
              <a:rPr lang="ru-RU" dirty="0"/>
              <a:t>Линия «Моделирование» направлена на конструирование и использование  в познавательной и практической деятельности  модели, как объекта-заменителя, отражающего наиболее существенные стороны изучаемого объекта, с точки зрения решаемой задачи, что открывает широкие возможности для творчества, вплоть до создания новых технологий. </a:t>
            </a:r>
          </a:p>
          <a:p>
            <a:endParaRPr lang="ru-RU" dirty="0"/>
          </a:p>
          <a:p>
            <a:r>
              <a:rPr lang="ru-RU" dirty="0"/>
              <a:t>Линия «Проектирование», в рамках которой происходит  освоение проектной деятельности в полном цикле: от постановки задачи до получения конкретных, значимых результатов, при этом активно используются методы и инструменты современной профессиональной деятельности: программные сервисы, когнитивные методы и инструменты.  Изготовление любого изделия на уроках технологии имеет своей целью, прежде всего, получение практики проектной деятельности. </a:t>
            </a:r>
          </a:p>
          <a:p>
            <a:endParaRPr lang="ru-RU" dirty="0"/>
          </a:p>
          <a:p>
            <a:r>
              <a:rPr lang="ru-RU" dirty="0"/>
              <a:t>Линия «Профессиональная ориентация», в отличие от остальных содержательных линий носит, преимущественно, информационный характер.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19279</TotalTime>
  <Words>2231</Words>
  <Application>Microsoft Office PowerPoint</Application>
  <PresentationFormat>Широкоэкранный</PresentationFormat>
  <Paragraphs>191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Franklin Gothic Book</vt:lpstr>
      <vt:lpstr>Microsoft Sans Serif</vt:lpstr>
      <vt:lpstr>Open Sans Light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ФГОС ООО ПО ТЕХНОЛОГИИ (УТВЕРЖДЁН 31.05.2021 N 287)</vt:lpstr>
      <vt:lpstr>Предметные результаты по учебному предмету должны обеспечить:</vt:lpstr>
      <vt:lpstr>Презентация PowerPoint</vt:lpstr>
      <vt:lpstr>   Примерная программа. Содержательные линии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Модульный курс С.А.Бешенков, М.И. Шутикова, Э.В. Миндзаева, В.И.Филиппов и др.</vt:lpstr>
      <vt:lpstr>Презентация PowerPoint</vt:lpstr>
      <vt:lpstr>Презентация PowerPoint</vt:lpstr>
      <vt:lpstr>Презентация PowerPoint</vt:lpstr>
      <vt:lpstr>SketchUp</vt:lpstr>
      <vt:lpstr>ПРОЕКТНОЕ ОБУЧЕНИЕ  и  3D - моделирование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Сергей</cp:lastModifiedBy>
  <cp:revision>680</cp:revision>
  <dcterms:created xsi:type="dcterms:W3CDTF">2020-02-25T09:30:21Z</dcterms:created>
  <dcterms:modified xsi:type="dcterms:W3CDTF">2023-08-28T11:47:04Z</dcterms:modified>
</cp:coreProperties>
</file>