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290" r:id="rId3"/>
    <p:sldId id="316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7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95F172F-A856-3D4C-B549-37A69151F42C}">
          <p14:sldIdLst>
            <p14:sldId id="270"/>
            <p14:sldId id="290"/>
            <p14:sldId id="316"/>
            <p14:sldId id="334"/>
            <p14:sldId id="335"/>
            <p14:sldId id="336"/>
            <p14:sldId id="337"/>
            <p14:sldId id="338"/>
            <p14:sldId id="339"/>
            <p14:sldId id="340"/>
            <p14:sldId id="3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276A"/>
    <a:srgbClr val="6F3191"/>
    <a:srgbClr val="3A6E8E"/>
    <a:srgbClr val="71DAEB"/>
    <a:srgbClr val="CEDDF2"/>
    <a:srgbClr val="ECDFF5"/>
    <a:srgbClr val="CAF3C5"/>
    <a:srgbClr val="1E5260"/>
    <a:srgbClr val="8853B9"/>
    <a:srgbClr val="D7E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2764" autoAdjust="0"/>
  </p:normalViewPr>
  <p:slideViewPr>
    <p:cSldViewPr>
      <p:cViewPr varScale="1">
        <p:scale>
          <a:sx n="80" d="100"/>
          <a:sy n="80" d="100"/>
        </p:scale>
        <p:origin x="94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51" cy="4960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29" y="1"/>
            <a:ext cx="2946351" cy="4960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DAD4C-CFD2-47D3-B93D-939F5330EB9F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960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29" y="9428960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51244-DDC3-4122-AEC3-2DEB83F46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63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8A6C9-D5AC-E84C-B658-AD7D92776A0A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77088"/>
            <a:ext cx="5437821" cy="39085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B6868-6167-0A41-B6D5-4ACD1FA9C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B6868-6167-0A41-B6D5-4ACD1FA9CFF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91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808A-BCC2-4075-92C8-B6644E6290B2}" type="datetime1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8400-0658-4A70-88B7-291BA28E6087}" type="datetime1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521A-57DF-4C4B-9C66-FDDB2F597331}" type="datetime1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EC72-DC0A-4288-A51C-230F09492838}" type="datetime1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9314-F06D-4A77-B0D7-7508AFF81B4D}" type="datetime1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41F6-7263-43F6-99B1-CE7FDB6FDA5D}" type="datetime1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24BA-EFC9-47F9-8307-3BAC5A57C8B3}" type="datetime1">
              <a:rPr lang="ru-RU" smtClean="0"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DE78-644B-4138-BD0F-D95302950CE9}" type="datetime1">
              <a:rPr lang="ru-RU" smtClean="0"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2967-08E8-4325-97EB-F3F0329F998F}" type="datetime1">
              <a:rPr lang="ru-RU" smtClean="0"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A4BC-FF46-456F-A031-3BEDB103DFB4}" type="datetime1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8AB1-B98D-4E21-9700-EA22B4EFD8DA}" type="datetime1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BBF9C-2680-4582-85FA-7AC577CB5CDB}" type="datetime1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-2415"/>
            <a:ext cx="9147215" cy="6860415"/>
            <a:chOff x="0" y="-224730"/>
            <a:chExt cx="9144000" cy="679018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24730"/>
              <a:ext cx="9144000" cy="6790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24730"/>
              <a:ext cx="5652120" cy="1936263"/>
            </a:xfrm>
            <a:prstGeom prst="rect">
              <a:avLst/>
            </a:prstGeom>
          </p:spPr>
        </p:pic>
      </p:grpSp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263576" y="2636912"/>
            <a:ext cx="7395343" cy="12938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2400" b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  <a:t>ТРУДНОСТИ В ИЗУЧЕНИИ РУССКОГО ЯЗЫКА  В КОНТЕКСТЕ ПЕДАГОГИЧЕСКОЙ ДИАГНОСТИКИ: ОСНОВНАЯ ШКОЛА</a:t>
            </a:r>
            <a:br>
              <a:rPr lang="ru-RU" sz="2400" b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</a:br>
            <a:endParaRPr lang="ru-RU" altLang="ru-RU" sz="2400" dirty="0">
              <a:solidFill>
                <a:srgbClr val="6D276A"/>
              </a:solidFill>
              <a:latin typeface="Times New Roman" pitchFamily="18" charset="0"/>
              <a:ea typeface="Yu Mincho Light" pitchFamily="18" charset="-128"/>
              <a:cs typeface="Times New Roman" pitchFamily="18" charset="0"/>
            </a:endParaRPr>
          </a:p>
        </p:txBody>
      </p:sp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8371" y="5505152"/>
            <a:ext cx="7862887" cy="1293812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ru-RU" altLang="ru-RU" sz="2000" dirty="0">
                <a:solidFill>
                  <a:srgbClr val="6600FF"/>
                </a:solidFill>
              </a:rPr>
              <a:t> </a:t>
            </a:r>
            <a:endParaRPr lang="ru-RU" altLang="ru-RU" sz="2600" dirty="0">
              <a:solidFill>
                <a:srgbClr val="3A6E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55613" y="4325729"/>
            <a:ext cx="7203306" cy="1293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  <a:spcAft>
                <a:spcPts val="600"/>
              </a:spcAft>
            </a:pPr>
            <a:r>
              <a:rPr lang="ru-RU" sz="2400" b="1" i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  <a:t>О.М. Александрова,</a:t>
            </a:r>
          </a:p>
          <a:p>
            <a:pPr algn="r">
              <a:lnSpc>
                <a:spcPct val="80000"/>
              </a:lnSpc>
              <a:spcAft>
                <a:spcPts val="600"/>
              </a:spcAft>
            </a:pPr>
            <a:r>
              <a:rPr lang="ru-RU" sz="2400" i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  <a:t>к.п.н., </a:t>
            </a:r>
            <a:r>
              <a:rPr lang="ru-RU" sz="2400" i="1" dirty="0" err="1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  <a:t>ст.н.с</a:t>
            </a:r>
            <a:r>
              <a:rPr lang="ru-RU" sz="2400" i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  <a:t>., заместитель заведующего лабораторией филологического общего образования</a:t>
            </a:r>
            <a:endParaRPr lang="ru-RU" altLang="ru-RU" sz="2400" dirty="0">
              <a:solidFill>
                <a:srgbClr val="6D276A"/>
              </a:solidFill>
              <a:latin typeface="Times New Roman" pitchFamily="18" charset="0"/>
              <a:ea typeface="Yu Mincho Light" pitchFamily="18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40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763D8B-E5BD-60DC-BC93-7CA6C8B78F42}"/>
              </a:ext>
            </a:extLst>
          </p:cNvPr>
          <p:cNvSpPr txBox="1"/>
          <p:nvPr/>
        </p:nvSpPr>
        <p:spPr>
          <a:xfrm>
            <a:off x="1272788" y="648355"/>
            <a:ext cx="76196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ДИАГНОСТИКИ: ВЫВОДЫ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8DD373-CB39-722B-8761-EF7861EC524F}"/>
              </a:ext>
            </a:extLst>
          </p:cNvPr>
          <p:cNvSpPr txBox="1"/>
          <p:nvPr/>
        </p:nvSpPr>
        <p:spPr>
          <a:xfrm>
            <a:off x="899592" y="1196752"/>
            <a:ext cx="7992888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000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Анализ результатов выполнения диагностических задний позволяет сделать выводы о не всегда высоком качестве преподавания учебного предмета и методических просчётах: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направленность на репродуктивные виды деятельности при овладении понятийным аппаратом учебного предмета «Русский язык»;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игнорирование методик взаимосвязанного формирования предметных и метапредметных умений, невнимание к формированию процедурного знания (знания о том, какое реальное действие необходимо предпринять для решения учебной задачи);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невнимание к формированию и развитию интеллектуальных умений анализа, синтеза, сопоставления, сравнения, классификации и т.п.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механистический, формальный подход к формированию текстовой деятельности, связанной с созданием текста-рассуждения, текста-инструкции для решения учебной задачи, анализом и созданием учебно-научного текс, недостаточное внимание к различными стратегиями чтения. </a:t>
            </a:r>
          </a:p>
          <a:p>
            <a:pPr indent="450000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4128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92BBD8-968F-C2AF-6EB9-E13784791B20}"/>
              </a:ext>
            </a:extLst>
          </p:cNvPr>
          <p:cNvSpPr txBox="1"/>
          <p:nvPr/>
        </p:nvSpPr>
        <p:spPr>
          <a:xfrm>
            <a:off x="683568" y="3105834"/>
            <a:ext cx="77768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4930"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3A6E8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6663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D389DB85-C79D-890E-650C-891FFDFC0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481236"/>
            <a:ext cx="7859216" cy="1143000"/>
          </a:xfrm>
        </p:spPr>
        <p:txBody>
          <a:bodyPr>
            <a:normAutofit fontScale="90000"/>
          </a:bodyPr>
          <a:lstStyle/>
          <a:p>
            <a:br>
              <a:rPr lang="ru-RU" sz="2400" b="1" dirty="0"/>
            </a:br>
            <a:br>
              <a:rPr lang="ru-RU" sz="2400" b="1" dirty="0"/>
            </a:br>
            <a:r>
              <a:rPr lang="ru-RU" sz="24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педагогической диагностики трудностей, которые испытывают обучающиеся при изучении учебного предмета «Русский язык» 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953F5F7B-1E20-1F13-CF23-CD8130382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914460"/>
            <a:ext cx="8352928" cy="4111359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2000" dirty="0"/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проблемные зоны в усвоении предметного содержания курса русского языка в 6 классе, оценить качество усвоения теоретического материала, принципиально важного для освоения курса 6 класса; умения применять полученные знания в практической деятельности в стандартных ситуациях и ситуациях нестандартных, требующих применения освоенных способов действий в незнакомых условиях;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умения использовать универсальные учебные действия при овладении предметным содержанием, определить влияние на успешность учения и обучения уровня развития метапредметных и предметных умений;  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причины трудностей, возникающих у обучающихся в овладении содержанием учебного предмета «Русский язык», с целью определения путей их  предупреждения и устранения.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7860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6FFAF8-7087-05A5-B5A6-A54B8431C2F8}"/>
              </a:ext>
            </a:extLst>
          </p:cNvPr>
          <p:cNvSpPr txBox="1"/>
          <p:nvPr/>
        </p:nvSpPr>
        <p:spPr>
          <a:xfrm>
            <a:off x="1115616" y="687251"/>
            <a:ext cx="7632848" cy="730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ИНСТРУМЕНТАРИЙ</a:t>
            </a:r>
          </a:p>
          <a:p>
            <a:pPr algn="ctr"/>
            <a:r>
              <a:rPr lang="ru-RU" sz="175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(разработан руководителем ВНИК, член.-корр. РАО В.Ф. Виноградовой)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1661C0-0828-312F-ADE4-FB0ECCE44796}"/>
              </a:ext>
            </a:extLst>
          </p:cNvPr>
          <p:cNvSpPr txBox="1"/>
          <p:nvPr/>
        </p:nvSpPr>
        <p:spPr>
          <a:xfrm>
            <a:off x="827584" y="1698692"/>
            <a:ext cx="8064896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000" algn="just">
              <a:spcAft>
                <a:spcPts val="6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Репродуктивные задания на проверку наличия-отсутствия знаний и характеристика понятия, термина, правила (20 %);</a:t>
            </a:r>
          </a:p>
          <a:p>
            <a:pPr indent="450000" algn="just">
              <a:spcAft>
                <a:spcPts val="6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проверку умения применять полученные знания в практической деятельности: а) в ситуациях, знакомых обучающимся (50 %), б) в ситуациях, требующих творческой интерпретации (10%);</a:t>
            </a:r>
          </a:p>
          <a:p>
            <a:pPr indent="450000" algn="just">
              <a:spcAft>
                <a:spcPts val="6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проверку умения применять полученные знания в нестандартных ситуациях (задания повышенной сложности) (20%).</a:t>
            </a:r>
          </a:p>
        </p:txBody>
      </p:sp>
    </p:spTree>
    <p:extLst>
      <p:ext uri="{BB962C8B-B14F-4D97-AF65-F5344CB8AC3E}">
        <p14:creationId xmlns:p14="http://schemas.microsoft.com/office/powerpoint/2010/main" val="62809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0E34BF-B764-2130-B040-4CCA26EDC744}"/>
              </a:ext>
            </a:extLst>
          </p:cNvPr>
          <p:cNvSpPr txBox="1"/>
          <p:nvPr/>
        </p:nvSpPr>
        <p:spPr>
          <a:xfrm>
            <a:off x="1276955" y="656887"/>
            <a:ext cx="7547684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ДИАГНОСТИКИ</a:t>
            </a:r>
          </a:p>
          <a:p>
            <a:pPr algn="ctr">
              <a:spcBef>
                <a:spcPts val="600"/>
              </a:spcBef>
            </a:pPr>
            <a:r>
              <a:rPr lang="ru-RU" sz="24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КЛАСС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93B480-F539-FA83-537A-62A725D6C868}"/>
              </a:ext>
            </a:extLst>
          </p:cNvPr>
          <p:cNvSpPr txBox="1"/>
          <p:nvPr/>
        </p:nvSpPr>
        <p:spPr>
          <a:xfrm>
            <a:off x="611559" y="1710702"/>
            <a:ext cx="821307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000"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предметного содержания:</a:t>
            </a:r>
          </a:p>
          <a:p>
            <a:pPr indent="450000"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лексическое значение слова, значение морфем, словообразовательная модель слова, грамматическое значение слова, часть речи, имя существительное, имя прилагательное, имя числительное, местоимение, простое предложение; текст, его признаки и категории;  функционально-смысловой тип текста, учебно-научный стиль и его основные языковые особенности; </a:t>
            </a:r>
          </a:p>
          <a:p>
            <a:pPr indent="450000"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коммуникативной задачи (задач) текста, умение создавать собственный текст определённого функционально-смыслового типа (рассуждение) и функционального стиля (учебно-научный); выбирать языковые средства, соответствующие заданному функциональному стилю;   умение работать с синтаксической моделью предложения, конструировать предложения/высказывания по заданной модели.</a:t>
            </a:r>
          </a:p>
        </p:txBody>
      </p:sp>
    </p:spTree>
    <p:extLst>
      <p:ext uri="{BB962C8B-B14F-4D97-AF65-F5344CB8AC3E}">
        <p14:creationId xmlns:p14="http://schemas.microsoft.com/office/powerpoint/2010/main" val="379766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881ECB-BE55-E9E8-2DF9-95509AE85145}"/>
              </a:ext>
            </a:extLst>
          </p:cNvPr>
          <p:cNvSpPr txBox="1"/>
          <p:nvPr/>
        </p:nvSpPr>
        <p:spPr>
          <a:xfrm>
            <a:off x="1187624" y="554358"/>
            <a:ext cx="7560840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ДИАГНОСТИКИ</a:t>
            </a:r>
          </a:p>
          <a:p>
            <a:pPr algn="ctr">
              <a:spcBef>
                <a:spcPts val="600"/>
              </a:spcBef>
            </a:pPr>
            <a:r>
              <a:rPr lang="ru-RU" sz="24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КЛАСС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21781C-E362-455B-A681-3CFA6BC6969E}"/>
              </a:ext>
            </a:extLst>
          </p:cNvPr>
          <p:cNvSpPr txBox="1"/>
          <p:nvPr/>
        </p:nvSpPr>
        <p:spPr>
          <a:xfrm>
            <a:off x="898848" y="1548799"/>
            <a:ext cx="7848872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000" algn="just">
              <a:spcBef>
                <a:spcPts val="600"/>
              </a:spcBef>
              <a:spcAft>
                <a:spcPts val="600"/>
              </a:spcAf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 умения: </a:t>
            </a:r>
          </a:p>
          <a:p>
            <a:pPr indent="450000" algn="just">
              <a:spcBef>
                <a:spcPts val="600"/>
              </a:spcBef>
              <a:spcAft>
                <a:spcPts val="600"/>
              </a:spcAf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распознавание, подведение под понятие, классификация, краткая характеристика изученных понятий и терминов;    </a:t>
            </a:r>
          </a:p>
          <a:p>
            <a:pPr indent="450000" algn="just">
              <a:spcBef>
                <a:spcPts val="600"/>
              </a:spcBef>
              <a:spcAft>
                <a:spcPts val="600"/>
              </a:spcAf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типичными методами получения нового знания – смысловой анализ текста, информационная переработка текста; </a:t>
            </a:r>
          </a:p>
          <a:p>
            <a:pPr indent="450000" algn="just">
              <a:spcBef>
                <a:spcPts val="600"/>
              </a:spcBef>
              <a:spcAft>
                <a:spcPts val="600"/>
              </a:spcAf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анализировать, сравнивать, классифицировать, определять основания для классификации, систематизировать объекты, формулировать суждения в соответствии с целями и условиями общения; моделировать, находить аргументы; самостоятельно формулировать обобщения и выводы по результатам проведенного наблюдения;  </a:t>
            </a:r>
          </a:p>
          <a:p>
            <a:pPr indent="450000" algn="just">
              <a:spcBef>
                <a:spcPts val="600"/>
              </a:spcBef>
              <a:spcAft>
                <a:spcPts val="600"/>
              </a:spcAf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выбирать, анализировать, систематизировать и интерпретировать информацию различных видов и форм представления.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368835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3788EB-AF20-CE5E-B640-9AC20C4274DD}"/>
              </a:ext>
            </a:extLst>
          </p:cNvPr>
          <p:cNvSpPr txBox="1"/>
          <p:nvPr/>
        </p:nvSpPr>
        <p:spPr>
          <a:xfrm>
            <a:off x="1265545" y="838573"/>
            <a:ext cx="761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6D276A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РЕЗУЛЬТАТЫ ДИАГНОСТИКИ: ХАРАКТЕРИСТИКА ТРУДНОСТЕЙ </a:t>
            </a:r>
            <a:endParaRPr lang="ru-RU" dirty="0">
              <a:solidFill>
                <a:srgbClr val="6D27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2631EA-6FE8-70BE-5D2A-6BDE1CD9FD78}"/>
              </a:ext>
            </a:extLst>
          </p:cNvPr>
          <p:cNvSpPr txBox="1"/>
          <p:nvPr/>
        </p:nvSpPr>
        <p:spPr>
          <a:xfrm>
            <a:off x="899592" y="2010784"/>
            <a:ext cx="7920880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000"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Трудности, связанные с недостаточным пониманием научных терминов и понятий: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недостаточный уровень владения предметным материалом,  формальное усвоение теоретического материала (понятий и терминов),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   применить   теоретические знания для решения учебных задач;  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 важнейших познавательных умений выявлять противоречия в рассматриваемых фактах, определять основания для классификации объектов и классифицировать их по единому основанию; умений смыслового чтения.</a:t>
            </a:r>
          </a:p>
        </p:txBody>
      </p:sp>
    </p:spTree>
    <p:extLst>
      <p:ext uri="{BB962C8B-B14F-4D97-AF65-F5344CB8AC3E}">
        <p14:creationId xmlns:p14="http://schemas.microsoft.com/office/powerpoint/2010/main" val="3987028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4D22E9-309C-7723-2127-97F414B5A4C1}"/>
              </a:ext>
            </a:extLst>
          </p:cNvPr>
          <p:cNvSpPr txBox="1"/>
          <p:nvPr/>
        </p:nvSpPr>
        <p:spPr>
          <a:xfrm>
            <a:off x="1276955" y="683404"/>
            <a:ext cx="761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ДИАГНОСТИКИ: ХАРАКТЕРИСТИКА ТРУДНОСТЕЙ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01E7CD-0A44-9A33-9D8B-8170A1541E4D}"/>
              </a:ext>
            </a:extLst>
          </p:cNvPr>
          <p:cNvSpPr txBox="1"/>
          <p:nvPr/>
        </p:nvSpPr>
        <p:spPr>
          <a:xfrm>
            <a:off x="899592" y="1814671"/>
            <a:ext cx="7992888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000" algn="just">
              <a:spcBef>
                <a:spcPts val="600"/>
              </a:spcBef>
              <a:spcAft>
                <a:spcPts val="600"/>
              </a:spcAf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Трудности, связанные с недостаточным развитием универсальных учебных действий, умений применять полученные знания в практической деятельности в ситуациях, знакомых обучающимся: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затруднения в понимании содержания текста, его коммуникативных целей, в интерпретации информации, представленной в тексте;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непонимание формулировки задания, неумение найти способ решения поставленной учебной задачи;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составить алгоритм действий и использовать его для решения учебных задач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недостаточный уровень сформированности интеллектуальных умений анализировать, сравнивать, классифицировать, определять основания для классификации, систематизировать единицы языка и речи.</a:t>
            </a:r>
          </a:p>
        </p:txBody>
      </p:sp>
    </p:spTree>
    <p:extLst>
      <p:ext uri="{BB962C8B-B14F-4D97-AF65-F5344CB8AC3E}">
        <p14:creationId xmlns:p14="http://schemas.microsoft.com/office/powerpoint/2010/main" val="406938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7981D3-5E5D-B217-703D-E3159219AE29}"/>
              </a:ext>
            </a:extLst>
          </p:cNvPr>
          <p:cNvSpPr txBox="1"/>
          <p:nvPr/>
        </p:nvSpPr>
        <p:spPr>
          <a:xfrm>
            <a:off x="1276955" y="683404"/>
            <a:ext cx="761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ДИАГНОСТИКИ: ХАРАКТЕРИСТИКА ТРУДНОСТЕЙ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872DBD-0231-5356-77E3-46FAA8F3CCF0}"/>
              </a:ext>
            </a:extLst>
          </p:cNvPr>
          <p:cNvSpPr txBox="1"/>
          <p:nvPr/>
        </p:nvSpPr>
        <p:spPr>
          <a:xfrm>
            <a:off x="899592" y="1731654"/>
            <a:ext cx="799288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000" algn="just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Трудности, связанные с отсутствием устойчивых навыков применения знаний в самостоятельной деятельности 	в ситуациях, требующих творческой интерпретации и в нестандартных ситуациях: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анализировать текст с заданных позиций: определять типичный способ описания того или иного фрагмента окружающего мира, устанавливать зависимость функционально-смыслового типа текста и его коммуникативной задачи;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недостаточный уровень умений создавать собственный учебно-научный текст определённой типологической модели, выбирать адекватные языковые средства;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работать с моделью простого осложнённого предложения, конструировать предложения/высказывания по заданной модели (применение знаний в нестандартной ситуации).</a:t>
            </a:r>
          </a:p>
        </p:txBody>
      </p:sp>
    </p:spTree>
    <p:extLst>
      <p:ext uri="{BB962C8B-B14F-4D97-AF65-F5344CB8AC3E}">
        <p14:creationId xmlns:p14="http://schemas.microsoft.com/office/powerpoint/2010/main" val="379473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9DDF90-E90D-B92C-C04A-722A807D7AD4}"/>
              </a:ext>
            </a:extLst>
          </p:cNvPr>
          <p:cNvSpPr txBox="1"/>
          <p:nvPr/>
        </p:nvSpPr>
        <p:spPr>
          <a:xfrm>
            <a:off x="1043608" y="969616"/>
            <a:ext cx="7929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ДИАГНОСТИКИ: ВЫВОДЫ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6D2D55-F75D-B76B-44F2-2B8A4D1AF45E}"/>
              </a:ext>
            </a:extLst>
          </p:cNvPr>
          <p:cNvSpPr txBox="1"/>
          <p:nvPr/>
        </p:nvSpPr>
        <p:spPr>
          <a:xfrm>
            <a:off x="900996" y="1677564"/>
            <a:ext cx="7992888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Выявлена корреляционная зависимость между предметными и метапредметными результатами: недостаточный уровень предметных знаний и умений препятствует формированию и развитию метапредметных умений (базовых интеллектуальных, коммуникативных, регулятивных); низкий уровень сформированности метапредметных умений препятствует успешности в овладении содержанием учебного предмета «Русский язык».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Наибольшие трудности выявлены в области применения знаний в ситуациях, ориентированных на творческую интерпретацию, и в нестандартных ситуациях, требующих применения освоенных учебных действий (как предметных, так и универсальных). </a:t>
            </a:r>
          </a:p>
        </p:txBody>
      </p:sp>
    </p:spTree>
    <p:extLst>
      <p:ext uri="{BB962C8B-B14F-4D97-AF65-F5344CB8AC3E}">
        <p14:creationId xmlns:p14="http://schemas.microsoft.com/office/powerpoint/2010/main" val="35677940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</TotalTime>
  <Words>925</Words>
  <Application>Microsoft Office PowerPoint</Application>
  <PresentationFormat>Экран (4:3)</PresentationFormat>
  <Paragraphs>65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ТРУДНОСТИ В ИЗУЧЕНИИ РУССКОГО ЯЗЫКА  В КОНТЕКСТЕ ПЕДАГОГИЧЕСКОЙ ДИАГНОСТИКИ: ОСНОВНАЯ ШКОЛА </vt:lpstr>
      <vt:lpstr>  Цели педагогической диагностики трудностей, которые испытывают обучающиеся при изучении учебного предмета «Русский язык»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Sofia</dc:creator>
  <cp:lastModifiedBy>Анна</cp:lastModifiedBy>
  <cp:revision>149</cp:revision>
  <cp:lastPrinted>2022-06-09T05:22:46Z</cp:lastPrinted>
  <dcterms:created xsi:type="dcterms:W3CDTF">2018-09-17T13:51:28Z</dcterms:created>
  <dcterms:modified xsi:type="dcterms:W3CDTF">2022-11-24T13:05:36Z</dcterms:modified>
</cp:coreProperties>
</file>