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290" r:id="rId3"/>
    <p:sldId id="316" r:id="rId4"/>
    <p:sldId id="348" r:id="rId5"/>
    <p:sldId id="349" r:id="rId6"/>
    <p:sldId id="350" r:id="rId7"/>
    <p:sldId id="347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95F172F-A856-3D4C-B549-37A69151F42C}">
          <p14:sldIdLst>
            <p14:sldId id="270"/>
            <p14:sldId id="290"/>
            <p14:sldId id="316"/>
            <p14:sldId id="348"/>
            <p14:sldId id="349"/>
            <p14:sldId id="350"/>
            <p14:sldId id="34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276A"/>
    <a:srgbClr val="6D7285"/>
    <a:srgbClr val="6F3191"/>
    <a:srgbClr val="3A6E8E"/>
    <a:srgbClr val="71DAEB"/>
    <a:srgbClr val="CEDDF2"/>
    <a:srgbClr val="ECDFF5"/>
    <a:srgbClr val="CAF3C5"/>
    <a:srgbClr val="1E5260"/>
    <a:srgbClr val="8853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92764" autoAdjust="0"/>
  </p:normalViewPr>
  <p:slideViewPr>
    <p:cSldViewPr>
      <p:cViewPr varScale="1">
        <p:scale>
          <a:sx n="80" d="100"/>
          <a:sy n="80" d="100"/>
        </p:scale>
        <p:origin x="941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51" cy="4960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729" y="1"/>
            <a:ext cx="2946351" cy="4960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DAD4C-CFD2-47D3-B93D-939F5330EB9F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960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729" y="9428960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51244-DDC3-4122-AEC3-2DEB83F466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637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51" cy="4976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9" y="1"/>
            <a:ext cx="2946351" cy="4976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8A6C9-D5AC-E84C-B658-AD7D92776A0A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8" y="4777088"/>
            <a:ext cx="5437821" cy="390852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959"/>
            <a:ext cx="2946351" cy="4976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9" y="9428959"/>
            <a:ext cx="2946351" cy="4976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2B6868-6167-0A41-B6D5-4ACD1FA9CF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444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B6868-6167-0A41-B6D5-4ACD1FA9CFF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91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8808A-BCC2-4075-92C8-B6644E6290B2}" type="datetime1">
              <a:rPr lang="ru-RU" smtClean="0"/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0C84-21BF-45EB-93D2-B81AE58633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88400-0658-4A70-88B7-291BA28E6087}" type="datetime1">
              <a:rPr lang="ru-RU" smtClean="0"/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0C84-21BF-45EB-93D2-B81AE58633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521A-57DF-4C4B-9C66-FDDB2F597331}" type="datetime1">
              <a:rPr lang="ru-RU" smtClean="0"/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0C84-21BF-45EB-93D2-B81AE58633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5EC72-DC0A-4288-A51C-230F09492838}" type="datetime1">
              <a:rPr lang="ru-RU" smtClean="0"/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0C84-21BF-45EB-93D2-B81AE58633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99314-F06D-4A77-B0D7-7508AFF81B4D}" type="datetime1">
              <a:rPr lang="ru-RU" smtClean="0"/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0C84-21BF-45EB-93D2-B81AE58633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841F6-7263-43F6-99B1-CE7FDB6FDA5D}" type="datetime1">
              <a:rPr lang="ru-RU" smtClean="0"/>
              <a:t>26.11.2022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0C84-21BF-45EB-93D2-B81AE58633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524BA-EFC9-47F9-8307-3BAC5A57C8B3}" type="datetime1">
              <a:rPr lang="ru-RU" smtClean="0"/>
              <a:t>26.11.2022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0C84-21BF-45EB-93D2-B81AE58633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DE78-644B-4138-BD0F-D95302950CE9}" type="datetime1">
              <a:rPr lang="ru-RU" smtClean="0"/>
              <a:t>26.11.2022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0C84-21BF-45EB-93D2-B81AE58633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2967-08E8-4325-97EB-F3F0329F998F}" type="datetime1">
              <a:rPr lang="ru-RU" smtClean="0"/>
              <a:t>26.11.2022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0C84-21BF-45EB-93D2-B81AE58633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A4BC-FF46-456F-A031-3BEDB103DFB4}" type="datetime1">
              <a:rPr lang="ru-RU" smtClean="0"/>
              <a:t>26.11.2022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0C84-21BF-45EB-93D2-B81AE58633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8AB1-B98D-4E21-9700-EA22B4EFD8DA}" type="datetime1">
              <a:rPr lang="ru-RU" smtClean="0"/>
              <a:t>26.11.2022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0C84-21BF-45EB-93D2-B81AE58633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BBF9C-2680-4582-85FA-7AC577CB5CDB}" type="datetime1">
              <a:rPr lang="ru-RU" smtClean="0"/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10C84-21BF-45EB-93D2-B81AE58633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-2415"/>
            <a:ext cx="9147215" cy="6860415"/>
            <a:chOff x="0" y="-224730"/>
            <a:chExt cx="9144000" cy="6790184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224730"/>
              <a:ext cx="9144000" cy="6790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24730"/>
              <a:ext cx="5652120" cy="1936263"/>
            </a:xfrm>
            <a:prstGeom prst="rect">
              <a:avLst/>
            </a:prstGeom>
          </p:spPr>
        </p:pic>
      </p:grpSp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1263576" y="2636912"/>
            <a:ext cx="7395343" cy="129381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br>
              <a:rPr lang="ru-RU" sz="2400" b="1" dirty="0">
                <a:solidFill>
                  <a:srgbClr val="6D276A"/>
                </a:solidFill>
                <a:latin typeface="Times New Roman" pitchFamily="18" charset="0"/>
                <a:ea typeface="Yu Mincho Light" pitchFamily="18" charset="-128"/>
                <a:cs typeface="Times New Roman" pitchFamily="18" charset="0"/>
              </a:rPr>
            </a:br>
            <a:br>
              <a:rPr lang="ru-RU" sz="2400" b="1" dirty="0">
                <a:solidFill>
                  <a:srgbClr val="6D276A"/>
                </a:solidFill>
                <a:latin typeface="Times New Roman" pitchFamily="18" charset="0"/>
                <a:ea typeface="Yu Mincho Light" pitchFamily="18" charset="-128"/>
                <a:cs typeface="Times New Roman" pitchFamily="18" charset="0"/>
              </a:rPr>
            </a:br>
            <a:r>
              <a:rPr lang="ru-RU" sz="2400" b="1" dirty="0">
                <a:solidFill>
                  <a:srgbClr val="6D276A"/>
                </a:solidFill>
                <a:latin typeface="Times New Roman" pitchFamily="18" charset="0"/>
                <a:ea typeface="Yu Mincho Light" pitchFamily="18" charset="-128"/>
                <a:cs typeface="Times New Roman" pitchFamily="18" charset="0"/>
              </a:rPr>
              <a:t>ДИАГНОСТИКА ТРУДНОСТЕЙ ШКОЛЬНИКОВ </a:t>
            </a:r>
            <a:br>
              <a:rPr lang="ru-RU" sz="2400" b="1" dirty="0">
                <a:solidFill>
                  <a:srgbClr val="6D276A"/>
                </a:solidFill>
                <a:latin typeface="Times New Roman" pitchFamily="18" charset="0"/>
                <a:ea typeface="Yu Mincho Light" pitchFamily="18" charset="-128"/>
                <a:cs typeface="Times New Roman" pitchFamily="18" charset="0"/>
              </a:rPr>
            </a:br>
            <a:r>
              <a:rPr lang="ru-RU" sz="2400" b="1" dirty="0">
                <a:solidFill>
                  <a:srgbClr val="6D276A"/>
                </a:solidFill>
                <a:latin typeface="Times New Roman" pitchFamily="18" charset="0"/>
                <a:ea typeface="Yu Mincho Light" pitchFamily="18" charset="-128"/>
                <a:cs typeface="Times New Roman" pitchFamily="18" charset="0"/>
              </a:rPr>
              <a:t>В ДОСТИЖЕНИИ ПЛАНИРУЕМЫХ РЕЗУЛЬТАТОВ ОБУЧЕНИЯ </a:t>
            </a:r>
            <a:br>
              <a:rPr lang="ru-RU" sz="2400" b="1" dirty="0">
                <a:solidFill>
                  <a:srgbClr val="6D276A"/>
                </a:solidFill>
                <a:latin typeface="Times New Roman" pitchFamily="18" charset="0"/>
                <a:ea typeface="Yu Mincho Light" pitchFamily="18" charset="-128"/>
                <a:cs typeface="Times New Roman" pitchFamily="18" charset="0"/>
              </a:rPr>
            </a:br>
            <a:r>
              <a:rPr lang="ru-RU" sz="2400" b="1" dirty="0">
                <a:solidFill>
                  <a:srgbClr val="6D276A"/>
                </a:solidFill>
                <a:latin typeface="Times New Roman" pitchFamily="18" charset="0"/>
                <a:ea typeface="Yu Mincho Light" pitchFamily="18" charset="-128"/>
                <a:cs typeface="Times New Roman" pitchFamily="18" charset="0"/>
              </a:rPr>
              <a:t>(НА ПРИМЕРЕ ПРЕДМЕТА «ЛИТЕРАТУРА»)</a:t>
            </a:r>
            <a:br>
              <a:rPr lang="ru-RU" sz="2400" b="1" dirty="0">
                <a:solidFill>
                  <a:srgbClr val="6D276A"/>
                </a:solidFill>
                <a:latin typeface="Times New Roman" pitchFamily="18" charset="0"/>
                <a:ea typeface="Yu Mincho Light" pitchFamily="18" charset="-128"/>
                <a:cs typeface="Times New Roman" pitchFamily="18" charset="0"/>
              </a:rPr>
            </a:br>
            <a:br>
              <a:rPr lang="ru-RU" sz="2400" b="1" dirty="0">
                <a:solidFill>
                  <a:srgbClr val="6D276A"/>
                </a:solidFill>
                <a:latin typeface="Times New Roman" pitchFamily="18" charset="0"/>
                <a:ea typeface="Yu Mincho Light" pitchFamily="18" charset="-128"/>
                <a:cs typeface="Times New Roman" pitchFamily="18" charset="0"/>
              </a:rPr>
            </a:br>
            <a:endParaRPr lang="ru-RU" altLang="ru-RU" sz="2400" dirty="0">
              <a:solidFill>
                <a:srgbClr val="6D276A"/>
              </a:solidFill>
              <a:latin typeface="Times New Roman" pitchFamily="18" charset="0"/>
              <a:ea typeface="Yu Mincho Light" pitchFamily="18" charset="-128"/>
              <a:cs typeface="Times New Roman" pitchFamily="18" charset="0"/>
            </a:endParaRPr>
          </a:p>
        </p:txBody>
      </p:sp>
      <p:sp>
        <p:nvSpPr>
          <p:cNvPr id="205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48371" y="5505152"/>
            <a:ext cx="7862887" cy="1293812"/>
          </a:xfrm>
        </p:spPr>
        <p:txBody>
          <a:bodyPr/>
          <a:lstStyle/>
          <a:p>
            <a:pPr algn="just" eaLnBrk="1" hangingPunct="1">
              <a:lnSpc>
                <a:spcPct val="110000"/>
              </a:lnSpc>
            </a:pPr>
            <a:r>
              <a:rPr lang="ru-RU" altLang="ru-RU" sz="2000" dirty="0">
                <a:solidFill>
                  <a:srgbClr val="6600FF"/>
                </a:solidFill>
              </a:rPr>
              <a:t> </a:t>
            </a:r>
            <a:endParaRPr lang="ru-RU" altLang="ru-RU" sz="2600" dirty="0">
              <a:solidFill>
                <a:srgbClr val="3A6E8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455613" y="4325729"/>
            <a:ext cx="7203306" cy="1293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ru-RU" sz="2400" b="1" i="1" dirty="0">
                <a:solidFill>
                  <a:srgbClr val="6D276A"/>
                </a:solidFill>
                <a:latin typeface="Times New Roman" pitchFamily="18" charset="0"/>
                <a:ea typeface="Yu Mincho Light" pitchFamily="18" charset="-128"/>
                <a:cs typeface="Times New Roman" pitchFamily="18" charset="0"/>
              </a:rPr>
              <a:t>Беляева Наталья Васильевна, </a:t>
            </a:r>
          </a:p>
          <a:p>
            <a:pPr algn="r">
              <a:lnSpc>
                <a:spcPct val="80000"/>
              </a:lnSpc>
            </a:pPr>
            <a:r>
              <a:rPr lang="ru-RU" sz="2400" b="1" i="1" dirty="0">
                <a:solidFill>
                  <a:srgbClr val="6D276A"/>
                </a:solidFill>
                <a:latin typeface="Times New Roman" pitchFamily="18" charset="0"/>
                <a:ea typeface="Yu Mincho Light" pitchFamily="18" charset="-128"/>
                <a:cs typeface="Times New Roman" pitchFamily="18" charset="0"/>
              </a:rPr>
              <a:t>д.п.н., заслуженный учитель РФ, </a:t>
            </a:r>
          </a:p>
          <a:p>
            <a:pPr algn="r">
              <a:lnSpc>
                <a:spcPct val="80000"/>
              </a:lnSpc>
            </a:pPr>
            <a:r>
              <a:rPr lang="ru-RU" sz="2400" b="1" i="1" dirty="0">
                <a:solidFill>
                  <a:srgbClr val="6D276A"/>
                </a:solidFill>
                <a:latin typeface="Times New Roman" pitchFamily="18" charset="0"/>
                <a:ea typeface="Yu Mincho Light" pitchFamily="18" charset="-128"/>
                <a:cs typeface="Times New Roman" pitchFamily="18" charset="0"/>
              </a:rPr>
              <a:t>в.н.с. лаборатории филологического </a:t>
            </a:r>
          </a:p>
          <a:p>
            <a:pPr algn="r">
              <a:lnSpc>
                <a:spcPct val="80000"/>
              </a:lnSpc>
            </a:pPr>
            <a:r>
              <a:rPr lang="ru-RU" sz="2400" b="1" i="1" dirty="0">
                <a:solidFill>
                  <a:srgbClr val="6D276A"/>
                </a:solidFill>
                <a:latin typeface="Times New Roman" pitchFamily="18" charset="0"/>
                <a:ea typeface="Yu Mincho Light" pitchFamily="18" charset="-128"/>
                <a:cs typeface="Times New Roman" pitchFamily="18" charset="0"/>
              </a:rPr>
              <a:t>общего образования </a:t>
            </a:r>
          </a:p>
        </p:txBody>
      </p:sp>
    </p:spTree>
    <p:extLst>
      <p:ext uri="{BB962C8B-B14F-4D97-AF65-F5344CB8AC3E}">
        <p14:creationId xmlns:p14="http://schemas.microsoft.com/office/powerpoint/2010/main" val="1940340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430"/>
          </a:xfrm>
        </p:grpSpPr>
        <p:pic>
          <p:nvPicPr>
            <p:cNvPr id="5" name="Рисунок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1790" y="0"/>
              <a:ext cx="2792210" cy="313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Рисунок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6955" y="0"/>
              <a:ext cx="5090601" cy="313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object 24"/>
            <p:cNvSpPr>
              <a:spLocks/>
            </p:cNvSpPr>
            <p:nvPr/>
          </p:nvSpPr>
          <p:spPr bwMode="auto">
            <a:xfrm>
              <a:off x="0" y="6565969"/>
              <a:ext cx="708454" cy="292461"/>
            </a:xfrm>
            <a:custGeom>
              <a:avLst/>
              <a:gdLst>
                <a:gd name="T0" fmla="*/ 1260779 w 1261110"/>
                <a:gd name="T1" fmla="*/ 432003 h 432434"/>
                <a:gd name="T2" fmla="*/ 0 w 1261110"/>
                <a:gd name="T3" fmla="*/ 432003 h 432434"/>
                <a:gd name="T4" fmla="*/ 0 w 1261110"/>
                <a:gd name="T5" fmla="*/ 0 h 432434"/>
                <a:gd name="T6" fmla="*/ 1260779 w 1261110"/>
                <a:gd name="T7" fmla="*/ 0 h 432434"/>
                <a:gd name="T8" fmla="*/ 1260779 w 1261110"/>
                <a:gd name="T9" fmla="*/ 432003 h 4324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61110"/>
                <a:gd name="T16" fmla="*/ 0 h 432434"/>
                <a:gd name="T17" fmla="*/ 1261110 w 1261110"/>
                <a:gd name="T18" fmla="*/ 432434 h 4324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61110" h="432434">
                  <a:moveTo>
                    <a:pt x="1260779" y="432003"/>
                  </a:moveTo>
                  <a:lnTo>
                    <a:pt x="0" y="432003"/>
                  </a:lnTo>
                  <a:lnTo>
                    <a:pt x="0" y="0"/>
                  </a:lnTo>
                  <a:lnTo>
                    <a:pt x="1260779" y="0"/>
                  </a:lnTo>
                  <a:lnTo>
                    <a:pt x="1260779" y="432003"/>
                  </a:lnTo>
                  <a:close/>
                </a:path>
              </a:pathLst>
            </a:custGeom>
            <a:solidFill>
              <a:srgbClr val="3A6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/>
            </a:p>
          </p:txBody>
        </p:sp>
      </p:grp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09" y="55980"/>
            <a:ext cx="744583" cy="996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A4193B10-D779-4ADC-9156-ADC21C4AA330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D389DB85-C79D-890E-650C-891FFDFC0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3553" y="394893"/>
            <a:ext cx="7409846" cy="313509"/>
          </a:xfrm>
        </p:spPr>
        <p:txBody>
          <a:bodyPr>
            <a:normAutofit fontScale="90000"/>
          </a:bodyPr>
          <a:lstStyle/>
          <a:p>
            <a:pPr algn="l"/>
            <a:br>
              <a:rPr lang="ru-RU" sz="2400" b="1" dirty="0">
                <a:solidFill>
                  <a:srgbClr val="6D27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6D27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и цель</a:t>
            </a:r>
            <a:br>
              <a:rPr lang="ru-RU" sz="2400" b="1" dirty="0">
                <a:solidFill>
                  <a:srgbClr val="6D27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/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953F5F7B-1E20-1F13-CF23-CD8130382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720973"/>
            <a:ext cx="8003454" cy="810867"/>
          </a:xfrm>
        </p:spPr>
        <p:txBody>
          <a:bodyPr>
            <a:normAutofit/>
          </a:bodyPr>
          <a:lstStyle/>
          <a:p>
            <a:pPr marL="0" indent="360000" algn="just">
              <a:spcBef>
                <a:spcPts val="0"/>
              </a:spcBef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Проблема: низкие предметные результаты.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необходимость выявления трудностей в освоении предмета, причин их возникновения и путей устранения.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CBBB9302-13B2-EDD1-F5C1-84BCAE1BF2BF}"/>
              </a:ext>
            </a:extLst>
          </p:cNvPr>
          <p:cNvSpPr txBox="1">
            <a:spLocks/>
          </p:cNvSpPr>
          <p:nvPr/>
        </p:nvSpPr>
        <p:spPr>
          <a:xfrm>
            <a:off x="1273553" y="1407061"/>
            <a:ext cx="7409845" cy="3135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ru-RU" sz="2400" b="1" dirty="0">
                <a:solidFill>
                  <a:srgbClr val="6D27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6D27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8800" b="1" dirty="0">
                <a:solidFill>
                  <a:srgbClr val="6D27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Методологическая основа результатов диагностики</a:t>
            </a:r>
          </a:p>
          <a:p>
            <a:pPr algn="l"/>
            <a:br>
              <a:rPr lang="ru-RU" sz="2400" b="1" dirty="0">
                <a:solidFill>
                  <a:srgbClr val="6D27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836E62-D66A-1022-DE6C-B4182A70F337}"/>
              </a:ext>
            </a:extLst>
          </p:cNvPr>
          <p:cNvSpPr txBox="1"/>
          <p:nvPr/>
        </p:nvSpPr>
        <p:spPr>
          <a:xfrm>
            <a:off x="896192" y="1627193"/>
            <a:ext cx="778720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000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Метапредметный аспект</a:t>
            </a:r>
          </a:p>
          <a:p>
            <a:pPr indent="360000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Усвоение знаний и формирование умений происходят у обучающихся с разной скоростью и зависят от уровня возрастного психического развития, сформированности УУД, метапредметных и предметных знаний и умений.</a:t>
            </a:r>
          </a:p>
          <a:p>
            <a:pPr indent="360000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Учителю нужно выстраивать дифференцированную работу, опирающуюся на «зону ближайшего развития» (Л.С. Выготский), оказывать педагогическую поддержку школьникам, испытывающим трудности в обучении из-за медленного темпа учебной работы и более длительного формирования умений.</a:t>
            </a:r>
          </a:p>
          <a:p>
            <a:pPr indent="360000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развития когнитивных способностей связана с метапредметными умениями (выявление ключевых признаков и связей, формулировка гипотез, сопоставление и др.). </a:t>
            </a:r>
          </a:p>
          <a:p>
            <a:pPr indent="360000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развития личности важны не только врожденные способности, но и «способность к формированию этих способностей» (А.Н. Леонтьев), причем обучающиеся различаются и по их уровню, и по потенциалу их развития.</a:t>
            </a:r>
          </a:p>
          <a:p>
            <a:pPr indent="360000"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Скорость усвоения учебного материала и интеллектуальное развитие учеников зависят от «поэтапного формирования умственных действий» (П.Я. Гальперин и Н.Ф. Талызина) и от овладения максимумом способов усвоения знаний и развития умений.</a:t>
            </a: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AC1C3288-6AAA-043B-2A0A-C6FD80898271}"/>
              </a:ext>
            </a:extLst>
          </p:cNvPr>
          <p:cNvSpPr txBox="1">
            <a:spLocks/>
          </p:cNvSpPr>
          <p:nvPr/>
        </p:nvSpPr>
        <p:spPr>
          <a:xfrm>
            <a:off x="1273553" y="5138547"/>
            <a:ext cx="7409845" cy="3135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ru-RU" sz="2400" b="1" dirty="0">
                <a:solidFill>
                  <a:srgbClr val="6D27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6D27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8800" b="1" dirty="0">
                <a:solidFill>
                  <a:srgbClr val="6D27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Предметный аспект</a:t>
            </a:r>
          </a:p>
          <a:p>
            <a:pPr algn="l"/>
            <a:br>
              <a:rPr lang="ru-RU" sz="2400" b="1" dirty="0">
                <a:solidFill>
                  <a:srgbClr val="6D27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060643F-DFAF-5FE2-351B-AD6736631B90}"/>
              </a:ext>
            </a:extLst>
          </p:cNvPr>
          <p:cNvSpPr txBox="1"/>
          <p:nvPr/>
        </p:nvSpPr>
        <p:spPr>
          <a:xfrm>
            <a:off x="896192" y="5350038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интеллектуальное и духовное развитие человека влияет читательское восприятие (О.И. Никифорова, Л.И. Беляева, В.Г.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Маранцман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 др.);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изучать уровень этого восприятия, чтобы углублять понимание прочитанного, руководить интерпретационной деятельностью и развивать  самооценку учебных достижений.</a:t>
            </a:r>
          </a:p>
        </p:txBody>
      </p:sp>
    </p:spTree>
    <p:extLst>
      <p:ext uri="{BB962C8B-B14F-4D97-AF65-F5344CB8AC3E}">
        <p14:creationId xmlns:p14="http://schemas.microsoft.com/office/powerpoint/2010/main" val="2978602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09" y="55980"/>
            <a:ext cx="744583" cy="996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Группа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430"/>
          </a:xfrm>
        </p:grpSpPr>
        <p:pic>
          <p:nvPicPr>
            <p:cNvPr id="5" name="Рисунок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1790" y="0"/>
              <a:ext cx="2792210" cy="313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Рисунок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6955" y="0"/>
              <a:ext cx="5090601" cy="313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object 24"/>
            <p:cNvSpPr>
              <a:spLocks/>
            </p:cNvSpPr>
            <p:nvPr/>
          </p:nvSpPr>
          <p:spPr bwMode="auto">
            <a:xfrm>
              <a:off x="0" y="6565969"/>
              <a:ext cx="708454" cy="292461"/>
            </a:xfrm>
            <a:custGeom>
              <a:avLst/>
              <a:gdLst>
                <a:gd name="T0" fmla="*/ 1260779 w 1261110"/>
                <a:gd name="T1" fmla="*/ 432003 h 432434"/>
                <a:gd name="T2" fmla="*/ 0 w 1261110"/>
                <a:gd name="T3" fmla="*/ 432003 h 432434"/>
                <a:gd name="T4" fmla="*/ 0 w 1261110"/>
                <a:gd name="T5" fmla="*/ 0 h 432434"/>
                <a:gd name="T6" fmla="*/ 1260779 w 1261110"/>
                <a:gd name="T7" fmla="*/ 0 h 432434"/>
                <a:gd name="T8" fmla="*/ 1260779 w 1261110"/>
                <a:gd name="T9" fmla="*/ 432003 h 4324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61110"/>
                <a:gd name="T16" fmla="*/ 0 h 432434"/>
                <a:gd name="T17" fmla="*/ 1261110 w 1261110"/>
                <a:gd name="T18" fmla="*/ 432434 h 4324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61110" h="432434">
                  <a:moveTo>
                    <a:pt x="1260779" y="432003"/>
                  </a:moveTo>
                  <a:lnTo>
                    <a:pt x="0" y="432003"/>
                  </a:lnTo>
                  <a:lnTo>
                    <a:pt x="0" y="0"/>
                  </a:lnTo>
                  <a:lnTo>
                    <a:pt x="1260779" y="0"/>
                  </a:lnTo>
                  <a:lnTo>
                    <a:pt x="1260779" y="432003"/>
                  </a:lnTo>
                  <a:close/>
                </a:path>
              </a:pathLst>
            </a:custGeom>
            <a:solidFill>
              <a:srgbClr val="3A6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A4193B10-D779-4ADC-9156-ADC21C4AA330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6FFAF8-7087-05A5-B5A6-A54B8431C2F8}"/>
              </a:ext>
            </a:extLst>
          </p:cNvPr>
          <p:cNvSpPr txBox="1"/>
          <p:nvPr/>
        </p:nvSpPr>
        <p:spPr>
          <a:xfrm>
            <a:off x="1302594" y="269197"/>
            <a:ext cx="7841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6D27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трудностей в усвоении предмета (по Н.Ф. Виноградовой)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1661C0-0828-312F-ADE4-FB0ECCE44796}"/>
              </a:ext>
            </a:extLst>
          </p:cNvPr>
          <p:cNvSpPr txBox="1"/>
          <p:nvPr/>
        </p:nvSpPr>
        <p:spPr>
          <a:xfrm>
            <a:off x="897476" y="567663"/>
            <a:ext cx="806489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Трудности связаны: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с недостаточным пониманием научных терминов и понятий;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 недостаточным развитием универсальных учебных действий;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с отсутствием устойчивых навыков применения знаний и умений в самостоятельной деятельности.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D6AD7F-5B5A-1C39-7B7E-1DD49299D5B5}"/>
              </a:ext>
            </a:extLst>
          </p:cNvPr>
          <p:cNvSpPr txBox="1"/>
          <p:nvPr/>
        </p:nvSpPr>
        <p:spPr>
          <a:xfrm>
            <a:off x="306205" y="1486867"/>
            <a:ext cx="8531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6D27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диагностических заданий (на примере предмета «Литература»)</a:t>
            </a:r>
            <a:endParaRPr lang="ru-RU" sz="2200" b="1" dirty="0">
              <a:solidFill>
                <a:srgbClr val="6D27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639D78-88C4-E1FF-0A4F-CBA1350E131C}"/>
              </a:ext>
            </a:extLst>
          </p:cNvPr>
          <p:cNvSpPr txBox="1"/>
          <p:nvPr/>
        </p:nvSpPr>
        <p:spPr>
          <a:xfrm>
            <a:off x="306205" y="1856199"/>
            <a:ext cx="865616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6D276A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6D276A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Репродуктивные задания на проверку наличия-отсутствия знаний и характеристику понятия, термина, правила.</a:t>
            </a:r>
          </a:p>
          <a:p>
            <a:pPr marL="180000" marR="0" lvl="0" indent="-18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Соедини термин и его определение.</a:t>
            </a:r>
          </a:p>
          <a:p>
            <a:pPr marL="180000" marR="0" lvl="0" indent="-18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Впиши в таблицу нужные термины.</a:t>
            </a:r>
          </a:p>
          <a:p>
            <a:pPr marL="180000" marR="0" lvl="0" indent="-18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Запиши номера произведений в соответствии с выделенным признаком (эпические и лирические).</a:t>
            </a:r>
          </a:p>
          <a:p>
            <a:pPr marL="180000" marR="0" lvl="0" indent="-18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Укажи номера произведений указанных жанров.</a:t>
            </a:r>
          </a:p>
          <a:p>
            <a:pPr marL="180000" marR="0" lvl="0" indent="-18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Соотнеси персонажей с характеризующими их цитатами. </a:t>
            </a:r>
          </a:p>
          <a:p>
            <a:pPr marL="180000" marR="0" lvl="0" indent="-18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Распредели персонажей произведения на исторических и вымышленных.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118F2C-74A3-01CB-F996-C3C15B28D630}"/>
              </a:ext>
            </a:extLst>
          </p:cNvPr>
          <p:cNvSpPr txBox="1"/>
          <p:nvPr/>
        </p:nvSpPr>
        <p:spPr>
          <a:xfrm>
            <a:off x="306205" y="3672081"/>
            <a:ext cx="865616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6D276A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Пути преодоления трудностей и профилактика ошибок: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marR="0" lvl="0" indent="-18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выделение ключевых словосочетаний в определениях терминов и понятий (красочное определение; переносное значение; изображение путем сопоставления и др.);</a:t>
            </a:r>
          </a:p>
          <a:p>
            <a:pPr marL="180000" marR="0" lvl="0" indent="-18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группировка произведений по заданным признакам (например, родовому и жанровому);</a:t>
            </a:r>
          </a:p>
          <a:p>
            <a:pPr marL="180000" marR="0" lvl="0" indent="-18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со словарем литературоведческих терминов;</a:t>
            </a:r>
          </a:p>
          <a:p>
            <a:pPr marL="180000" marR="0" lvl="0" indent="-18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классификация персонажей по заданному основанию (например, исторические и вымышленные);</a:t>
            </a:r>
          </a:p>
          <a:p>
            <a:pPr marL="180000" marR="0" lvl="0" indent="-18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включение терминов в пропуски деформированного текста;</a:t>
            </a:r>
          </a:p>
          <a:p>
            <a:pPr marL="180000" marR="0" lvl="0" indent="-18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ситуаций для употребления термина или понятия в собственной речи и др.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EAB6C59-A608-3A0A-45BF-6DEBC99AF530}"/>
              </a:ext>
            </a:extLst>
          </p:cNvPr>
          <p:cNvSpPr txBox="1"/>
          <p:nvPr/>
        </p:nvSpPr>
        <p:spPr>
          <a:xfrm>
            <a:off x="780817" y="5542227"/>
            <a:ext cx="8023587" cy="1169551"/>
          </a:xfrm>
          <a:prstGeom prst="rect">
            <a:avLst/>
          </a:prstGeom>
          <a:noFill/>
          <a:ln w="28575">
            <a:solidFill>
              <a:srgbClr val="6D276A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NB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Трудности, связанные с недостаточным пониманием научных терминов и понятий, обусловлены не только пробелами в предметных знаниях и умениях (незнанием текстов и конкретного учебного материала), но и несформированными метапредметными умениями (невнимательным отношением к формулировке задания, узким читательским кругозором, неумением найти способ решения учебной задачи с использованием в ее выполнении межпредметных знаний). </a:t>
            </a:r>
          </a:p>
        </p:txBody>
      </p:sp>
    </p:spTree>
    <p:extLst>
      <p:ext uri="{BB962C8B-B14F-4D97-AF65-F5344CB8AC3E}">
        <p14:creationId xmlns:p14="http://schemas.microsoft.com/office/powerpoint/2010/main" val="628092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09" y="55980"/>
            <a:ext cx="744583" cy="996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Группа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430"/>
          </a:xfrm>
        </p:grpSpPr>
        <p:pic>
          <p:nvPicPr>
            <p:cNvPr id="5" name="Рисунок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1790" y="0"/>
              <a:ext cx="2792210" cy="313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Рисунок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6955" y="0"/>
              <a:ext cx="5090601" cy="313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object 24"/>
            <p:cNvSpPr>
              <a:spLocks/>
            </p:cNvSpPr>
            <p:nvPr/>
          </p:nvSpPr>
          <p:spPr bwMode="auto">
            <a:xfrm>
              <a:off x="0" y="6565969"/>
              <a:ext cx="708454" cy="292461"/>
            </a:xfrm>
            <a:custGeom>
              <a:avLst/>
              <a:gdLst>
                <a:gd name="T0" fmla="*/ 1260779 w 1261110"/>
                <a:gd name="T1" fmla="*/ 432003 h 432434"/>
                <a:gd name="T2" fmla="*/ 0 w 1261110"/>
                <a:gd name="T3" fmla="*/ 432003 h 432434"/>
                <a:gd name="T4" fmla="*/ 0 w 1261110"/>
                <a:gd name="T5" fmla="*/ 0 h 432434"/>
                <a:gd name="T6" fmla="*/ 1260779 w 1261110"/>
                <a:gd name="T7" fmla="*/ 0 h 432434"/>
                <a:gd name="T8" fmla="*/ 1260779 w 1261110"/>
                <a:gd name="T9" fmla="*/ 432003 h 4324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61110"/>
                <a:gd name="T16" fmla="*/ 0 h 432434"/>
                <a:gd name="T17" fmla="*/ 1261110 w 1261110"/>
                <a:gd name="T18" fmla="*/ 432434 h 4324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61110" h="432434">
                  <a:moveTo>
                    <a:pt x="1260779" y="432003"/>
                  </a:moveTo>
                  <a:lnTo>
                    <a:pt x="0" y="432003"/>
                  </a:lnTo>
                  <a:lnTo>
                    <a:pt x="0" y="0"/>
                  </a:lnTo>
                  <a:lnTo>
                    <a:pt x="1260779" y="0"/>
                  </a:lnTo>
                  <a:lnTo>
                    <a:pt x="1260779" y="432003"/>
                  </a:lnTo>
                  <a:close/>
                </a:path>
              </a:pathLst>
            </a:custGeom>
            <a:solidFill>
              <a:srgbClr val="3A6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A4193B10-D779-4ADC-9156-ADC21C4AA330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6FFAF8-7087-05A5-B5A6-A54B8431C2F8}"/>
              </a:ext>
            </a:extLst>
          </p:cNvPr>
          <p:cNvSpPr txBox="1"/>
          <p:nvPr/>
        </p:nvSpPr>
        <p:spPr>
          <a:xfrm>
            <a:off x="1302594" y="269197"/>
            <a:ext cx="7841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6D27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диагностических заданий (на примере предмета «Литература»)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1661C0-0828-312F-ADE4-FB0ECCE44796}"/>
              </a:ext>
            </a:extLst>
          </p:cNvPr>
          <p:cNvSpPr txBox="1"/>
          <p:nvPr/>
        </p:nvSpPr>
        <p:spPr>
          <a:xfrm>
            <a:off x="897476" y="567663"/>
            <a:ext cx="806489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6D27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Задания на проверку умения применять знания в практической деятельности.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в ситуациях, знакомых обучающимся: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Сформулируй тему стихотворения и приведи примеры стихотворений на эту же тему.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118F2C-74A3-01CB-F996-C3C15B28D630}"/>
              </a:ext>
            </a:extLst>
          </p:cNvPr>
          <p:cNvSpPr txBox="1"/>
          <p:nvPr/>
        </p:nvSpPr>
        <p:spPr>
          <a:xfrm>
            <a:off x="354227" y="3206166"/>
            <a:ext cx="865616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6D276A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Пути преодоления трудностей и профилактика ошибок – это выполнение заданий на: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marR="0" lvl="0" indent="-18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формулирование темы и главной мысли  произведения/фрагмента/статьи учебника и обсуждение формулировок; </a:t>
            </a:r>
          </a:p>
          <a:p>
            <a:pPr marL="180000" marR="0" lvl="0" indent="-18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придумывание заглавий к текстам/фрагментам;</a:t>
            </a:r>
          </a:p>
          <a:p>
            <a:pPr marL="180000" marR="0" lvl="0" indent="-18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комментирование названий произведений/ фрагментов  и их явного и скрытого смысла;</a:t>
            </a:r>
          </a:p>
          <a:p>
            <a:pPr marL="180000" marR="0" lvl="0" indent="-18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выявление общности и различия фрагментов литературных произведений по заданным основаниям; </a:t>
            </a:r>
          </a:p>
          <a:p>
            <a:pPr marL="180000" marR="0" lvl="0" indent="-18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поиск ключевых слов/выражений/фразеологизмов, их толкование и включение в собственную речь; </a:t>
            </a:r>
          </a:p>
          <a:p>
            <a:pPr marL="180000" marR="0" lvl="0" indent="-18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выявление и толкование слов и выражений, выражающих авторскую оценку;</a:t>
            </a:r>
          </a:p>
          <a:p>
            <a:pPr marL="180000" marR="0" lvl="0" indent="-18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выявление способов передачи мыслей и чувств автора через ключевые образы, толкование ключевых образов и выражений и др.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EAB6C59-A608-3A0A-45BF-6DEBC99AF530}"/>
              </a:ext>
            </a:extLst>
          </p:cNvPr>
          <p:cNvSpPr txBox="1"/>
          <p:nvPr/>
        </p:nvSpPr>
        <p:spPr>
          <a:xfrm>
            <a:off x="780817" y="5542227"/>
            <a:ext cx="8023587" cy="1169551"/>
          </a:xfrm>
          <a:prstGeom prst="rect">
            <a:avLst/>
          </a:prstGeom>
          <a:noFill/>
          <a:ln w="28575">
            <a:solidFill>
              <a:srgbClr val="6D276A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NB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Трудности, связанные с недостаточным развитием УУД, обусловлены неразвитыми  метапредметными умениями (сформулировать тему и главную мысль, выявить слова и выражения, связанные с ними; найти во фрагментах на общую тему сходство и различия; найти во фрагменте оценочную лексику и определить ее роль; истолковать фразеологизм; ответить на вопрос по данной цитате).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1BF3ED4-DDFA-20FD-AD78-366FA8E43995}"/>
              </a:ext>
            </a:extLst>
          </p:cNvPr>
          <p:cNvSpPr txBox="1"/>
          <p:nvPr/>
        </p:nvSpPr>
        <p:spPr>
          <a:xfrm>
            <a:off x="354227" y="1225846"/>
            <a:ext cx="86561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Выпиши из стихотворения 3 слова или словосочетания, относящиеся к понятиям «свобода» и «заточенье». </a:t>
            </a:r>
          </a:p>
          <a:p>
            <a:pPr marL="0"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Сформулируй главную мысль стихотворения и подчеркни в нем 3 ключевых слова, связанных с  главной мыслью. </a:t>
            </a:r>
          </a:p>
          <a:p>
            <a:pPr marL="0"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Выпиши из описаний зимней ночи у разных писателей два общих образа и по два различных образа. Подчеркни в цитате слова и словосочетания, где отразилась авторская оценка изображенных картин.</a:t>
            </a:r>
          </a:p>
          <a:p>
            <a:pPr marL="0"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б) в ситуациях, требующих творческой интерпретации:</a:t>
            </a:r>
          </a:p>
          <a:p>
            <a:pPr marL="0"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Выпиши из фрагмента произведения предложение, где используется фразеологизм, и объясни его значение. </a:t>
            </a:r>
          </a:p>
          <a:p>
            <a:pPr marL="0"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Используя цитату из произведения, ответь на вопрос (например «Каково отношение А.С. Пушкина к Пугачевскому восстанию?»).</a:t>
            </a:r>
          </a:p>
        </p:txBody>
      </p:sp>
    </p:spTree>
    <p:extLst>
      <p:ext uri="{BB962C8B-B14F-4D97-AF65-F5344CB8AC3E}">
        <p14:creationId xmlns:p14="http://schemas.microsoft.com/office/powerpoint/2010/main" val="410274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09" y="55980"/>
            <a:ext cx="744583" cy="996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Группа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430"/>
          </a:xfrm>
        </p:grpSpPr>
        <p:pic>
          <p:nvPicPr>
            <p:cNvPr id="5" name="Рисунок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1790" y="0"/>
              <a:ext cx="2792210" cy="313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Рисунок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6955" y="0"/>
              <a:ext cx="5090601" cy="313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object 24"/>
            <p:cNvSpPr>
              <a:spLocks/>
            </p:cNvSpPr>
            <p:nvPr/>
          </p:nvSpPr>
          <p:spPr bwMode="auto">
            <a:xfrm>
              <a:off x="0" y="6565969"/>
              <a:ext cx="708454" cy="292461"/>
            </a:xfrm>
            <a:custGeom>
              <a:avLst/>
              <a:gdLst>
                <a:gd name="T0" fmla="*/ 1260779 w 1261110"/>
                <a:gd name="T1" fmla="*/ 432003 h 432434"/>
                <a:gd name="T2" fmla="*/ 0 w 1261110"/>
                <a:gd name="T3" fmla="*/ 432003 h 432434"/>
                <a:gd name="T4" fmla="*/ 0 w 1261110"/>
                <a:gd name="T5" fmla="*/ 0 h 432434"/>
                <a:gd name="T6" fmla="*/ 1260779 w 1261110"/>
                <a:gd name="T7" fmla="*/ 0 h 432434"/>
                <a:gd name="T8" fmla="*/ 1260779 w 1261110"/>
                <a:gd name="T9" fmla="*/ 432003 h 4324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61110"/>
                <a:gd name="T16" fmla="*/ 0 h 432434"/>
                <a:gd name="T17" fmla="*/ 1261110 w 1261110"/>
                <a:gd name="T18" fmla="*/ 432434 h 4324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61110" h="432434">
                  <a:moveTo>
                    <a:pt x="1260779" y="432003"/>
                  </a:moveTo>
                  <a:lnTo>
                    <a:pt x="0" y="432003"/>
                  </a:lnTo>
                  <a:lnTo>
                    <a:pt x="0" y="0"/>
                  </a:lnTo>
                  <a:lnTo>
                    <a:pt x="1260779" y="0"/>
                  </a:lnTo>
                  <a:lnTo>
                    <a:pt x="1260779" y="432003"/>
                  </a:lnTo>
                  <a:close/>
                </a:path>
              </a:pathLst>
            </a:custGeom>
            <a:solidFill>
              <a:srgbClr val="3A6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A4193B10-D779-4ADC-9156-ADC21C4AA330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6FFAF8-7087-05A5-B5A6-A54B8431C2F8}"/>
              </a:ext>
            </a:extLst>
          </p:cNvPr>
          <p:cNvSpPr txBox="1"/>
          <p:nvPr/>
        </p:nvSpPr>
        <p:spPr>
          <a:xfrm>
            <a:off x="1276955" y="372654"/>
            <a:ext cx="7841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6D27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диагностических заданий (на примере предмета «Литература»)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1661C0-0828-312F-ADE4-FB0ECCE44796}"/>
              </a:ext>
            </a:extLst>
          </p:cNvPr>
          <p:cNvSpPr txBox="1"/>
          <p:nvPr/>
        </p:nvSpPr>
        <p:spPr>
          <a:xfrm>
            <a:off x="368365" y="801131"/>
            <a:ext cx="859400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6D276A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6D276A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Задания на проверку умения применять полученные знания в нестандартных ситуациях (задания повышенной сложности).</a:t>
            </a:r>
          </a:p>
          <a:p>
            <a:pPr marL="180000" indent="-1800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Сопоставление фрагментов литературных произведений на общую тему, оценка авторского стиля текста и ее обоснование; 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6D276A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118F2C-74A3-01CB-F996-C3C15B28D630}"/>
              </a:ext>
            </a:extLst>
          </p:cNvPr>
          <p:cNvSpPr txBox="1"/>
          <p:nvPr/>
        </p:nvSpPr>
        <p:spPr>
          <a:xfrm>
            <a:off x="330215" y="2838640"/>
            <a:ext cx="865616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6D276A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Пути преодоления трудностей и профилактика ошибок: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marR="0" lvl="0" indent="-18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Сопоставление произведений или их фрагментов на общую тему (например, описаний); выявление и классификация их общности и различий;</a:t>
            </a:r>
          </a:p>
          <a:p>
            <a:pPr marL="180000" marR="0" lvl="0" indent="-18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выявление характерных особенностей авторского языка и стиля; аргументация своего мнения;</a:t>
            </a:r>
          </a:p>
          <a:p>
            <a:pPr marL="180000" marR="0" lvl="0" indent="-18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актуализация основных признаков литературных жанров и создание своего текста в заданном жанре;</a:t>
            </a:r>
          </a:p>
          <a:p>
            <a:pPr marL="180000" marR="0" lvl="0" indent="-18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толковым, литературоведческим, энциклопедическим словарями: выявление структуры словарной статьи, особенностей формулировок и примеров;</a:t>
            </a:r>
          </a:p>
          <a:p>
            <a:pPr marL="180000" marR="0" lvl="0" indent="-180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аргументированных высказываний на вопросы, связанные с толкованием общественных явлений, отраженных в литературных произведениях (например, хлестаковщина, маниловщина, обломовщина,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шариковщина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др.)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EAB6C59-A608-3A0A-45BF-6DEBC99AF530}"/>
              </a:ext>
            </a:extLst>
          </p:cNvPr>
          <p:cNvSpPr txBox="1"/>
          <p:nvPr/>
        </p:nvSpPr>
        <p:spPr>
          <a:xfrm>
            <a:off x="354226" y="5241554"/>
            <a:ext cx="8608146" cy="1169551"/>
          </a:xfrm>
          <a:prstGeom prst="rect">
            <a:avLst/>
          </a:prstGeom>
          <a:noFill/>
          <a:ln w="28575">
            <a:solidFill>
              <a:srgbClr val="6D276A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NB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Трудности, связанные с отсутствием устойчивых навыков применения знаний и умений в самостоятельной деятельности, обусловлены неразвитыми предметными и метапредметными умениями (сопоставить фрагменты произведений, классифицировать признаки их общности и различия, указать особенности авторского стиля; создать текст в заданном жанре, используя в нем указанный структурный элемент; создать аргументированное письменное высказывание).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1BF3ED4-DDFA-20FD-AD78-366FA8E43995}"/>
              </a:ext>
            </a:extLst>
          </p:cNvPr>
          <p:cNvSpPr txBox="1"/>
          <p:nvPr/>
        </p:nvSpPr>
        <p:spPr>
          <a:xfrm>
            <a:off x="354226" y="1623536"/>
            <a:ext cx="865616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marR="0" lvl="0" indent="-18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собственного текста определенного жанра с верным использованием ключевого элемента текста (например, фразеологизма); </a:t>
            </a:r>
          </a:p>
          <a:p>
            <a:pPr marL="180000" marR="0" lvl="0" indent="-18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составление статьи для энциклопедического словаря с соблюдением ее жанровых особенностей; </a:t>
            </a:r>
          </a:p>
          <a:p>
            <a:pPr marL="180000" marR="0" lvl="0" indent="-180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письменный аргументированный ответ на вопрос, связанный с толкованием социально-нравственного явления, отраженного в литературе, и обоснование своей позиции.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6D276A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916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09" y="55980"/>
            <a:ext cx="744583" cy="996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Группа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430"/>
          </a:xfrm>
        </p:grpSpPr>
        <p:pic>
          <p:nvPicPr>
            <p:cNvPr id="5" name="Рисунок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1790" y="0"/>
              <a:ext cx="2792210" cy="313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Рисунок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6955" y="0"/>
              <a:ext cx="5090601" cy="313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object 24"/>
            <p:cNvSpPr>
              <a:spLocks/>
            </p:cNvSpPr>
            <p:nvPr/>
          </p:nvSpPr>
          <p:spPr bwMode="auto">
            <a:xfrm>
              <a:off x="0" y="6565969"/>
              <a:ext cx="708454" cy="292461"/>
            </a:xfrm>
            <a:custGeom>
              <a:avLst/>
              <a:gdLst>
                <a:gd name="T0" fmla="*/ 1260779 w 1261110"/>
                <a:gd name="T1" fmla="*/ 432003 h 432434"/>
                <a:gd name="T2" fmla="*/ 0 w 1261110"/>
                <a:gd name="T3" fmla="*/ 432003 h 432434"/>
                <a:gd name="T4" fmla="*/ 0 w 1261110"/>
                <a:gd name="T5" fmla="*/ 0 h 432434"/>
                <a:gd name="T6" fmla="*/ 1260779 w 1261110"/>
                <a:gd name="T7" fmla="*/ 0 h 432434"/>
                <a:gd name="T8" fmla="*/ 1260779 w 1261110"/>
                <a:gd name="T9" fmla="*/ 432003 h 4324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61110"/>
                <a:gd name="T16" fmla="*/ 0 h 432434"/>
                <a:gd name="T17" fmla="*/ 1261110 w 1261110"/>
                <a:gd name="T18" fmla="*/ 432434 h 4324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61110" h="432434">
                  <a:moveTo>
                    <a:pt x="1260779" y="432003"/>
                  </a:moveTo>
                  <a:lnTo>
                    <a:pt x="0" y="432003"/>
                  </a:lnTo>
                  <a:lnTo>
                    <a:pt x="0" y="0"/>
                  </a:lnTo>
                  <a:lnTo>
                    <a:pt x="1260779" y="0"/>
                  </a:lnTo>
                  <a:lnTo>
                    <a:pt x="1260779" y="432003"/>
                  </a:lnTo>
                  <a:close/>
                </a:path>
              </a:pathLst>
            </a:custGeom>
            <a:solidFill>
              <a:srgbClr val="3A6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A4193B10-D779-4ADC-9156-ADC21C4AA330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6FFAF8-7087-05A5-B5A6-A54B8431C2F8}"/>
              </a:ext>
            </a:extLst>
          </p:cNvPr>
          <p:cNvSpPr txBox="1"/>
          <p:nvPr/>
        </p:nvSpPr>
        <p:spPr>
          <a:xfrm>
            <a:off x="1147585" y="522726"/>
            <a:ext cx="78414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6D27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Пути предупреждения трудностей в процессе изучения предмета «Литература» в основной школе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1661C0-0828-312F-ADE4-FB0ECCE44796}"/>
              </a:ext>
            </a:extLst>
          </p:cNvPr>
          <p:cNvSpPr txBox="1"/>
          <p:nvPr/>
        </p:nvSpPr>
        <p:spPr>
          <a:xfrm>
            <a:off x="274996" y="1149333"/>
            <a:ext cx="859400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навыка комплексного использования как предметных, так и метапредметных умений</a:t>
            </a:r>
            <a:r>
              <a:rPr kumimoji="0" lang="ru-RU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 выполнении заданий по литературе, в том числе заданий, связанных со знанием и пониманием научных терминов и понятий; реализация двустороннего позитивного взаимовлияния метапредметных и предметных результатов.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Обучение школьников универсальным интеллектуальным умениям</a:t>
            </a:r>
            <a:r>
              <a:rPr kumimoji="0" lang="ru-RU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(анализировать, сравнивать, обобщать, классифицировать)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навыкам смыслового чтения </a:t>
            </a:r>
            <a:r>
              <a:rPr kumimoji="0" lang="ru-RU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(выявлять ключевые слова по заданным основаниям; группировать произведения по заданному признаку; классифицировать элементы текста по общности и различию; формулировать тему и главную мысль; выявлять слова и выражения с авторской оценкой и др.).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умений выполнять задания, требующие создания собственного высказывания</a:t>
            </a:r>
            <a:r>
              <a:rPr kumimoji="0" lang="ru-RU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рассуждения с обоснованием своей позиции или высказывания в заданном жанре (рассказа, статьи для энциклопедии, рассуждения на социально-нравственную тему).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Повышение квалификации учителя-словесника и качества преподавания предмета</a:t>
            </a:r>
            <a:r>
              <a:rPr kumimoji="0" lang="ru-RU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(обучение школьников не только выполнению репродуктивных заданий, но и подготовка к аналитической и поисково-исследовательской работе: использованию словарей и справочной литературы; выполнению заданий на развитие умений анализа, сравнения, обобщения, классификации; написанию творческих работ и др.)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Обучение выполнению заданий на применение знаний в практической деятельности в ситуациях, знакомых обучающимся</a:t>
            </a:r>
            <a:r>
              <a:rPr kumimoji="0" lang="ru-RU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(формулирование темы и главной мысли произведения/фрагмента по найденным опорным словам; распределение слов по заданным основаниям и др.)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требующих творческой интерпретации</a:t>
            </a:r>
            <a:r>
              <a:rPr kumimoji="0" lang="ru-RU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(создание высказывания, требующего обоснованной оценки; создание статьи для энциклопедического словаря), а также заданий на развитие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умения применять полученные знания в нестандартных ситуациях</a:t>
            </a:r>
            <a:r>
              <a:rPr kumimoji="0" lang="ru-RU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(создание текста с правильным употреблением в речи фразеологизма; письменный ответ на вопрос об актуальности общественного явления и др.).</a:t>
            </a:r>
          </a:p>
        </p:txBody>
      </p:sp>
    </p:spTree>
    <p:extLst>
      <p:ext uri="{BB962C8B-B14F-4D97-AF65-F5344CB8AC3E}">
        <p14:creationId xmlns:p14="http://schemas.microsoft.com/office/powerpoint/2010/main" val="3891921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430"/>
          </a:xfrm>
        </p:grpSpPr>
        <p:pic>
          <p:nvPicPr>
            <p:cNvPr id="5" name="Рисунок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1790" y="0"/>
              <a:ext cx="2792210" cy="313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Рисунок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6955" y="0"/>
              <a:ext cx="5090601" cy="313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object 24"/>
            <p:cNvSpPr>
              <a:spLocks/>
            </p:cNvSpPr>
            <p:nvPr/>
          </p:nvSpPr>
          <p:spPr bwMode="auto">
            <a:xfrm>
              <a:off x="0" y="6565969"/>
              <a:ext cx="708454" cy="292461"/>
            </a:xfrm>
            <a:custGeom>
              <a:avLst/>
              <a:gdLst>
                <a:gd name="T0" fmla="*/ 1260779 w 1261110"/>
                <a:gd name="T1" fmla="*/ 432003 h 432434"/>
                <a:gd name="T2" fmla="*/ 0 w 1261110"/>
                <a:gd name="T3" fmla="*/ 432003 h 432434"/>
                <a:gd name="T4" fmla="*/ 0 w 1261110"/>
                <a:gd name="T5" fmla="*/ 0 h 432434"/>
                <a:gd name="T6" fmla="*/ 1260779 w 1261110"/>
                <a:gd name="T7" fmla="*/ 0 h 432434"/>
                <a:gd name="T8" fmla="*/ 1260779 w 1261110"/>
                <a:gd name="T9" fmla="*/ 432003 h 4324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61110"/>
                <a:gd name="T16" fmla="*/ 0 h 432434"/>
                <a:gd name="T17" fmla="*/ 1261110 w 1261110"/>
                <a:gd name="T18" fmla="*/ 432434 h 4324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61110" h="432434">
                  <a:moveTo>
                    <a:pt x="1260779" y="432003"/>
                  </a:moveTo>
                  <a:lnTo>
                    <a:pt x="0" y="432003"/>
                  </a:lnTo>
                  <a:lnTo>
                    <a:pt x="0" y="0"/>
                  </a:lnTo>
                  <a:lnTo>
                    <a:pt x="1260779" y="0"/>
                  </a:lnTo>
                  <a:lnTo>
                    <a:pt x="1260779" y="432003"/>
                  </a:lnTo>
                  <a:close/>
                </a:path>
              </a:pathLst>
            </a:custGeom>
            <a:solidFill>
              <a:srgbClr val="3A6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/>
            </a:p>
          </p:txBody>
        </p:sp>
      </p:grp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09" y="55980"/>
            <a:ext cx="744583" cy="996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A4193B10-D779-4ADC-9156-ADC21C4AA330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92BBD8-968F-C2AF-6EB9-E13784791B20}"/>
              </a:ext>
            </a:extLst>
          </p:cNvPr>
          <p:cNvSpPr txBox="1"/>
          <p:nvPr/>
        </p:nvSpPr>
        <p:spPr>
          <a:xfrm>
            <a:off x="683568" y="3105834"/>
            <a:ext cx="77768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4930"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3A6E8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666314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1904</TotalTime>
  <Words>1418</Words>
  <Application>Microsoft Office PowerPoint</Application>
  <PresentationFormat>Экран (4:3)</PresentationFormat>
  <Paragraphs>90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Symbol</vt:lpstr>
      <vt:lpstr>Times New Roman</vt:lpstr>
      <vt:lpstr>Тема Office</vt:lpstr>
      <vt:lpstr>  ДИАГНОСТИКА ТРУДНОСТЕЙ ШКОЛЬНИКОВ  В ДОСТИЖЕНИИ ПЛАНИРУЕМЫХ РЕЗУЛЬТАТОВ ОБУЧЕНИЯ  (НА ПРИМЕРЕ ПРЕДМЕТА «ЛИТЕРАТУРА»)  </vt:lpstr>
      <vt:lpstr> Проблема и цель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Sofia</dc:creator>
  <cp:lastModifiedBy>Анна</cp:lastModifiedBy>
  <cp:revision>150</cp:revision>
  <cp:lastPrinted>2022-06-09T05:22:46Z</cp:lastPrinted>
  <dcterms:created xsi:type="dcterms:W3CDTF">2018-09-17T13:51:28Z</dcterms:created>
  <dcterms:modified xsi:type="dcterms:W3CDTF">2022-11-26T18:27:00Z</dcterms:modified>
</cp:coreProperties>
</file>