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290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47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95F172F-A856-3D4C-B549-37A69151F42C}">
          <p14:sldIdLst>
            <p14:sldId id="270"/>
            <p14:sldId id="290"/>
            <p14:sldId id="348"/>
            <p14:sldId id="349"/>
            <p14:sldId id="350"/>
            <p14:sldId id="351"/>
            <p14:sldId id="352"/>
            <p14:sldId id="353"/>
            <p14:sldId id="354"/>
            <p14:sldId id="3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276A"/>
    <a:srgbClr val="6F3191"/>
    <a:srgbClr val="3A6E8E"/>
    <a:srgbClr val="71DAEB"/>
    <a:srgbClr val="CEDDF2"/>
    <a:srgbClr val="ECDFF5"/>
    <a:srgbClr val="CAF3C5"/>
    <a:srgbClr val="1E5260"/>
    <a:srgbClr val="8853B9"/>
    <a:srgbClr val="D7E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2764" autoAdjust="0"/>
  </p:normalViewPr>
  <p:slideViewPr>
    <p:cSldViewPr>
      <p:cViewPr varScale="1">
        <p:scale>
          <a:sx n="80" d="100"/>
          <a:sy n="80" d="100"/>
        </p:scale>
        <p:origin x="94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51" cy="4960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29" y="1"/>
            <a:ext cx="2946351" cy="4960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DAD4C-CFD2-47D3-B93D-939F5330EB9F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960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29" y="9428960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51244-DDC3-4122-AEC3-2DEB83F466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637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1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8A6C9-D5AC-E84C-B658-AD7D92776A0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77088"/>
            <a:ext cx="5437821" cy="390852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959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28959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B6868-6167-0A41-B6D5-4ACD1FA9C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444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B6868-6167-0A41-B6D5-4ACD1FA9CFF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91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808A-BCC2-4075-92C8-B6644E6290B2}" type="datetime1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8400-0658-4A70-88B7-291BA28E6087}" type="datetime1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521A-57DF-4C4B-9C66-FDDB2F597331}" type="datetime1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EC72-DC0A-4288-A51C-230F09492838}" type="datetime1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9314-F06D-4A77-B0D7-7508AFF81B4D}" type="datetime1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41F6-7263-43F6-99B1-CE7FDB6FDA5D}" type="datetime1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24BA-EFC9-47F9-8307-3BAC5A57C8B3}" type="datetime1">
              <a:rPr lang="ru-RU" smtClean="0"/>
              <a:t>27.11.2022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DE78-644B-4138-BD0F-D95302950CE9}" type="datetime1">
              <a:rPr lang="ru-RU" smtClean="0"/>
              <a:t>27.11.2022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2967-08E8-4325-97EB-F3F0329F998F}" type="datetime1">
              <a:rPr lang="ru-RU" smtClean="0"/>
              <a:t>27.11.2022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A4BC-FF46-456F-A031-3BEDB103DFB4}" type="datetime1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8AB1-B98D-4E21-9700-EA22B4EFD8DA}" type="datetime1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BBF9C-2680-4582-85FA-7AC577CB5CDB}" type="datetime1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-2415"/>
            <a:ext cx="9147215" cy="6860415"/>
            <a:chOff x="0" y="-224730"/>
            <a:chExt cx="9144000" cy="679018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24730"/>
              <a:ext cx="9144000" cy="6790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24730"/>
              <a:ext cx="5652120" cy="1936263"/>
            </a:xfrm>
            <a:prstGeom prst="rect">
              <a:avLst/>
            </a:prstGeom>
          </p:spPr>
        </p:pic>
      </p:grpSp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1264717" y="2708920"/>
            <a:ext cx="7395343" cy="12938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br>
              <a:rPr lang="ru-RU" sz="2400" b="1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</a:br>
            <a:r>
              <a:rPr lang="ru-RU" sz="2200" b="1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  <a:t>ВЛАДЕНИЕ НАВЫКАМИ СМЫСЛОВОГО ЧТЕНИЯ </a:t>
            </a:r>
            <a:br>
              <a:rPr lang="ru-RU" sz="2200" b="1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</a:br>
            <a:r>
              <a:rPr lang="ru-RU" sz="2200" b="1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  <a:t>КАК УСЛОВИЕ УСПЕШНОЙ ТЕКСТОВОЙ ДЕЯТЕЛЬНОСТИ ШКОЛЬНИКА</a:t>
            </a:r>
            <a:br>
              <a:rPr lang="ru-RU" sz="2400" b="1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</a:br>
            <a:endParaRPr lang="ru-RU" altLang="ru-RU" sz="2400" dirty="0">
              <a:solidFill>
                <a:srgbClr val="6D276A"/>
              </a:solidFill>
              <a:latin typeface="Times New Roman" pitchFamily="18" charset="0"/>
              <a:ea typeface="Yu Mincho Light" pitchFamily="18" charset="-128"/>
              <a:cs typeface="Times New Roman" pitchFamily="18" charset="0"/>
            </a:endParaRPr>
          </a:p>
        </p:txBody>
      </p:sp>
      <p:sp>
        <p:nvSpPr>
          <p:cNvPr id="205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8371" y="5505152"/>
            <a:ext cx="7862887" cy="1293812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lang="ru-RU" altLang="ru-RU" sz="2000" dirty="0">
                <a:solidFill>
                  <a:srgbClr val="6600FF"/>
                </a:solidFill>
              </a:rPr>
              <a:t> </a:t>
            </a:r>
            <a:endParaRPr lang="ru-RU" altLang="ru-RU" sz="2600" dirty="0">
              <a:solidFill>
                <a:srgbClr val="3A6E8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55613" y="4325729"/>
            <a:ext cx="7203306" cy="1293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ru-RU" sz="2400" i="1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  <a:t>Васильевых Ирина Павловна, </a:t>
            </a:r>
            <a:br>
              <a:rPr lang="ru-RU" sz="2400" i="1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</a:br>
            <a:r>
              <a:rPr lang="ru-RU" sz="2400" i="1" dirty="0" err="1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  <a:t>н.с.лаборатории</a:t>
            </a:r>
            <a:r>
              <a:rPr lang="ru-RU" sz="2400" i="1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  <a:t> филологического </a:t>
            </a:r>
          </a:p>
          <a:p>
            <a:pPr algn="r">
              <a:lnSpc>
                <a:spcPct val="80000"/>
              </a:lnSpc>
            </a:pPr>
            <a:r>
              <a:rPr lang="ru-RU" sz="2400" i="1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  <a:t>общего образования</a:t>
            </a:r>
            <a:endParaRPr lang="ru-RU" altLang="ru-RU" sz="2400" dirty="0">
              <a:solidFill>
                <a:srgbClr val="6D276A"/>
              </a:solidFill>
              <a:latin typeface="Times New Roman" pitchFamily="18" charset="0"/>
              <a:ea typeface="Yu Mincho Light" pitchFamily="18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340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92BBD8-968F-C2AF-6EB9-E13784791B20}"/>
              </a:ext>
            </a:extLst>
          </p:cNvPr>
          <p:cNvSpPr txBox="1"/>
          <p:nvPr/>
        </p:nvSpPr>
        <p:spPr>
          <a:xfrm>
            <a:off x="683568" y="3105834"/>
            <a:ext cx="77768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4930"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3A6E8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6663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631C5A-6E57-1479-160C-A74F0139116F}"/>
              </a:ext>
            </a:extLst>
          </p:cNvPr>
          <p:cNvSpPr txBox="1"/>
          <p:nvPr/>
        </p:nvSpPr>
        <p:spPr>
          <a:xfrm>
            <a:off x="347280" y="1278854"/>
            <a:ext cx="844943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360000" algn="just" defTabSz="1244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— </a:t>
            </a:r>
            <a:r>
              <a:rPr kumimoji="0" lang="ru-RU" sz="2600" b="1" i="1" u="none" strike="noStrike" kern="1200" cap="none" spc="0" normalizeH="0" baseline="0" noProof="0" dirty="0">
                <a:ln>
                  <a:noFill/>
                </a:ln>
                <a:solidFill>
                  <a:srgbClr val="3A6E8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источник получения информации, важнейший ресурс самообразования.</a:t>
            </a:r>
          </a:p>
        </p:txBody>
      </p:sp>
      <p:grpSp>
        <p:nvGrpSpPr>
          <p:cNvPr id="19" name="Diagram group">
            <a:extLst>
              <a:ext uri="{FF2B5EF4-FFF2-40B4-BE49-F238E27FC236}">
                <a16:creationId xmlns:a16="http://schemas.microsoft.com/office/drawing/2014/main" id="{80A4B2E5-847B-DE12-972D-D2F3D467F226}"/>
              </a:ext>
            </a:extLst>
          </p:cNvPr>
          <p:cNvGrpSpPr/>
          <p:nvPr/>
        </p:nvGrpSpPr>
        <p:grpSpPr>
          <a:xfrm>
            <a:off x="378300" y="2193345"/>
            <a:ext cx="1316313" cy="219385"/>
            <a:chOff x="47465" y="3037362"/>
            <a:chExt cx="1316313" cy="219385"/>
          </a:xfrm>
          <a:scene3d>
            <a:camera prst="orthographicFront">
              <a:rot lat="1200000" lon="0" rev="0"/>
            </a:camera>
            <a:lightRig rig="threePt" dir="t"/>
          </a:scene3d>
        </p:grpSpPr>
        <p:sp>
          <p:nvSpPr>
            <p:cNvPr id="20" name="Параллелограмм 19">
              <a:extLst>
                <a:ext uri="{FF2B5EF4-FFF2-40B4-BE49-F238E27FC236}">
                  <a16:creationId xmlns:a16="http://schemas.microsoft.com/office/drawing/2014/main" id="{30181106-AE8F-CE93-0CD6-85CD1CDC55C8}"/>
                </a:ext>
              </a:extLst>
            </p:cNvPr>
            <p:cNvSpPr/>
            <p:nvPr/>
          </p:nvSpPr>
          <p:spPr>
            <a:xfrm>
              <a:off x="47465" y="3037362"/>
              <a:ext cx="1316313" cy="219385"/>
            </a:xfrm>
            <a:prstGeom prst="parallelogram">
              <a:avLst>
                <a:gd name="adj" fmla="val 140840"/>
              </a:avLst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</p:sp>
      </p:grpSp>
      <p:grpSp>
        <p:nvGrpSpPr>
          <p:cNvPr id="21" name="Diagram group">
            <a:extLst>
              <a:ext uri="{FF2B5EF4-FFF2-40B4-BE49-F238E27FC236}">
                <a16:creationId xmlns:a16="http://schemas.microsoft.com/office/drawing/2014/main" id="{A9186E9C-2CCB-538F-8D8E-93FB4B74127B}"/>
              </a:ext>
            </a:extLst>
          </p:cNvPr>
          <p:cNvGrpSpPr/>
          <p:nvPr/>
        </p:nvGrpSpPr>
        <p:grpSpPr>
          <a:xfrm>
            <a:off x="2124756" y="2194078"/>
            <a:ext cx="1316313" cy="219385"/>
            <a:chOff x="47465" y="3037362"/>
            <a:chExt cx="1316313" cy="219385"/>
          </a:xfrm>
          <a:scene3d>
            <a:camera prst="orthographicFront">
              <a:rot lat="1200000" lon="0" rev="0"/>
            </a:camera>
            <a:lightRig rig="threePt" dir="t"/>
          </a:scene3d>
        </p:grpSpPr>
        <p:sp>
          <p:nvSpPr>
            <p:cNvPr id="22" name="Параллелограмм 21">
              <a:extLst>
                <a:ext uri="{FF2B5EF4-FFF2-40B4-BE49-F238E27FC236}">
                  <a16:creationId xmlns:a16="http://schemas.microsoft.com/office/drawing/2014/main" id="{303305E9-8D05-5DFD-CA39-44A5FD32034B}"/>
                </a:ext>
              </a:extLst>
            </p:cNvPr>
            <p:cNvSpPr/>
            <p:nvPr/>
          </p:nvSpPr>
          <p:spPr>
            <a:xfrm>
              <a:off x="47465" y="3037362"/>
              <a:ext cx="1316313" cy="219385"/>
            </a:xfrm>
            <a:prstGeom prst="parallelogram">
              <a:avLst>
                <a:gd name="adj" fmla="val 140840"/>
              </a:avLst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</p:sp>
      </p:grpSp>
      <p:grpSp>
        <p:nvGrpSpPr>
          <p:cNvPr id="23" name="Diagram group">
            <a:extLst>
              <a:ext uri="{FF2B5EF4-FFF2-40B4-BE49-F238E27FC236}">
                <a16:creationId xmlns:a16="http://schemas.microsoft.com/office/drawing/2014/main" id="{40DF724C-E21D-B914-129E-CC86F3D46C0E}"/>
              </a:ext>
            </a:extLst>
          </p:cNvPr>
          <p:cNvGrpSpPr/>
          <p:nvPr/>
        </p:nvGrpSpPr>
        <p:grpSpPr>
          <a:xfrm>
            <a:off x="3913842" y="2192724"/>
            <a:ext cx="1316313" cy="219385"/>
            <a:chOff x="47465" y="3037362"/>
            <a:chExt cx="1316313" cy="219385"/>
          </a:xfrm>
          <a:scene3d>
            <a:camera prst="orthographicFront">
              <a:rot lat="1200000" lon="0" rev="0"/>
            </a:camera>
            <a:lightRig rig="threePt" dir="t"/>
          </a:scene3d>
        </p:grpSpPr>
        <p:sp>
          <p:nvSpPr>
            <p:cNvPr id="24" name="Параллелограмм 23">
              <a:extLst>
                <a:ext uri="{FF2B5EF4-FFF2-40B4-BE49-F238E27FC236}">
                  <a16:creationId xmlns:a16="http://schemas.microsoft.com/office/drawing/2014/main" id="{26FAFDCA-9197-B938-0CD4-89088CA4C9F4}"/>
                </a:ext>
              </a:extLst>
            </p:cNvPr>
            <p:cNvSpPr/>
            <p:nvPr/>
          </p:nvSpPr>
          <p:spPr>
            <a:xfrm>
              <a:off x="47465" y="3037362"/>
              <a:ext cx="1316313" cy="219385"/>
            </a:xfrm>
            <a:prstGeom prst="parallelogram">
              <a:avLst>
                <a:gd name="adj" fmla="val 140840"/>
              </a:avLst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</p:sp>
      </p:grpSp>
      <p:grpSp>
        <p:nvGrpSpPr>
          <p:cNvPr id="25" name="Diagram group">
            <a:extLst>
              <a:ext uri="{FF2B5EF4-FFF2-40B4-BE49-F238E27FC236}">
                <a16:creationId xmlns:a16="http://schemas.microsoft.com/office/drawing/2014/main" id="{78EA5938-6FC4-44F3-B820-50948C9C4ADB}"/>
              </a:ext>
            </a:extLst>
          </p:cNvPr>
          <p:cNvGrpSpPr/>
          <p:nvPr/>
        </p:nvGrpSpPr>
        <p:grpSpPr>
          <a:xfrm>
            <a:off x="5692801" y="2171687"/>
            <a:ext cx="1316313" cy="219385"/>
            <a:chOff x="47465" y="3037362"/>
            <a:chExt cx="1316313" cy="219385"/>
          </a:xfrm>
          <a:scene3d>
            <a:camera prst="orthographicFront">
              <a:rot lat="1200000" lon="0" rev="0"/>
            </a:camera>
            <a:lightRig rig="threePt" dir="t"/>
          </a:scene3d>
        </p:grpSpPr>
        <p:sp>
          <p:nvSpPr>
            <p:cNvPr id="26" name="Параллелограмм 25">
              <a:extLst>
                <a:ext uri="{FF2B5EF4-FFF2-40B4-BE49-F238E27FC236}">
                  <a16:creationId xmlns:a16="http://schemas.microsoft.com/office/drawing/2014/main" id="{7E1809EC-DBCB-805D-A7CA-BC0CA0D0E7CF}"/>
                </a:ext>
              </a:extLst>
            </p:cNvPr>
            <p:cNvSpPr/>
            <p:nvPr/>
          </p:nvSpPr>
          <p:spPr>
            <a:xfrm>
              <a:off x="47465" y="3037362"/>
              <a:ext cx="1316313" cy="219385"/>
            </a:xfrm>
            <a:prstGeom prst="parallelogram">
              <a:avLst>
                <a:gd name="adj" fmla="val 140840"/>
              </a:avLst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</p:sp>
      </p:grpSp>
      <p:grpSp>
        <p:nvGrpSpPr>
          <p:cNvPr id="27" name="Diagram group">
            <a:extLst>
              <a:ext uri="{FF2B5EF4-FFF2-40B4-BE49-F238E27FC236}">
                <a16:creationId xmlns:a16="http://schemas.microsoft.com/office/drawing/2014/main" id="{1A05E490-95CF-450A-A93A-7F1D7CA5EDE9}"/>
              </a:ext>
            </a:extLst>
          </p:cNvPr>
          <p:cNvGrpSpPr/>
          <p:nvPr/>
        </p:nvGrpSpPr>
        <p:grpSpPr>
          <a:xfrm>
            <a:off x="7487352" y="2188501"/>
            <a:ext cx="1316313" cy="219385"/>
            <a:chOff x="47465" y="3037362"/>
            <a:chExt cx="1316313" cy="219385"/>
          </a:xfrm>
          <a:scene3d>
            <a:camera prst="orthographicFront">
              <a:rot lat="1200000" lon="0" rev="0"/>
            </a:camera>
            <a:lightRig rig="threePt" dir="t"/>
          </a:scene3d>
        </p:grpSpPr>
        <p:sp>
          <p:nvSpPr>
            <p:cNvPr id="28" name="Параллелограмм 27">
              <a:extLst>
                <a:ext uri="{FF2B5EF4-FFF2-40B4-BE49-F238E27FC236}">
                  <a16:creationId xmlns:a16="http://schemas.microsoft.com/office/drawing/2014/main" id="{656D82A3-8695-AF87-42F1-0E620DF989FD}"/>
                </a:ext>
              </a:extLst>
            </p:cNvPr>
            <p:cNvSpPr/>
            <p:nvPr/>
          </p:nvSpPr>
          <p:spPr>
            <a:xfrm>
              <a:off x="47465" y="3037362"/>
              <a:ext cx="1316313" cy="219385"/>
            </a:xfrm>
            <a:prstGeom prst="parallelogram">
              <a:avLst>
                <a:gd name="adj" fmla="val 140840"/>
              </a:avLst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40AAE193-4D9C-4DC6-3D3C-DEA6117CF62D}"/>
              </a:ext>
            </a:extLst>
          </p:cNvPr>
          <p:cNvSpPr txBox="1"/>
          <p:nvPr/>
        </p:nvSpPr>
        <p:spPr>
          <a:xfrm>
            <a:off x="354227" y="2458381"/>
            <a:ext cx="8449439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360000" algn="just">
              <a:lnSpc>
                <a:spcPct val="100000"/>
              </a:lnSpc>
              <a:spcAft>
                <a:spcPts val="600"/>
              </a:spcAft>
            </a:pPr>
            <a:r>
              <a:rPr lang="ru-RU" sz="2600" b="1" i="1" kern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Смысловое чтение —</a:t>
            </a:r>
            <a:r>
              <a:rPr lang="ru-RU" sz="2600" b="0" i="1" kern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kern="1200" dirty="0">
                <a:solidFill>
                  <a:srgbClr val="3A6E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с определённой установкой на поиск, интерпретацию и осмысление информации, необходимой для выполнения различных учебных и практических задач.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C144694B-836A-5A58-A0DB-4A6AD7B4F1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9386" y="5804002"/>
            <a:ext cx="1347333" cy="237765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8759DBBD-CB12-C178-0C50-CD04B931FF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9385" y="4214181"/>
            <a:ext cx="1347333" cy="237765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4586E903-AF81-ED7E-C21E-13777E3856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1657" y="4217094"/>
            <a:ext cx="1347333" cy="237765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D391D900-4CA3-7139-ACED-5B94059FE4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3581" y="4231455"/>
            <a:ext cx="1347333" cy="237765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BD560BFD-97F3-079B-252D-D2E92CEB32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280" y="4218461"/>
            <a:ext cx="1347333" cy="237765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C5D619A9-E71E-84E1-6786-B119315EA556}"/>
              </a:ext>
            </a:extLst>
          </p:cNvPr>
          <p:cNvSpPr txBox="1"/>
          <p:nvPr/>
        </p:nvSpPr>
        <p:spPr>
          <a:xfrm>
            <a:off x="356136" y="4463082"/>
            <a:ext cx="8447529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360000" algn="just"/>
            <a:r>
              <a:rPr lang="ru-RU" sz="2600" b="1" i="1" kern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Текстовая деятельность — </a:t>
            </a:r>
            <a:r>
              <a:rPr lang="ru-RU" sz="2600" b="1" i="1" kern="1200" dirty="0">
                <a:solidFill>
                  <a:srgbClr val="3A6E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действий на основе знаний, умений и навыков, необходимых для восприятия, интерпретации и создания текста.</a:t>
            </a: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AE48EB45-B169-CCA9-1211-19AA83FC40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4756" y="5804002"/>
            <a:ext cx="1353429" cy="237765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3C09E389-3931-BE95-9289-26429B154C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227" y="5804002"/>
            <a:ext cx="1353429" cy="237765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3FC31D17-CC88-E2D0-FE05-D2684C8032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04633" y="4225317"/>
            <a:ext cx="1353429" cy="237765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72D8A634-C992-FB9A-5C6D-62A71C2571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2335" y="5804002"/>
            <a:ext cx="1353429" cy="237765"/>
          </a:xfrm>
          <a:prstGeom prst="rect">
            <a:avLst/>
          </a:prstGeom>
        </p:spPr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03B8437E-D6F1-1917-498F-459B41A9CC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95285" y="5804003"/>
            <a:ext cx="1353429" cy="23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60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B110B5-5953-94B8-CE06-E2148CEC8E71}"/>
              </a:ext>
            </a:extLst>
          </p:cNvPr>
          <p:cNvSpPr txBox="1"/>
          <p:nvPr/>
        </p:nvSpPr>
        <p:spPr>
          <a:xfrm>
            <a:off x="323528" y="1286184"/>
            <a:ext cx="8568952" cy="1255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36000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2800" b="1" i="1" kern="1200" dirty="0">
                <a:solidFill>
                  <a:srgbClr val="3A6E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Речевая и текстовая деятельность является системообразующей доминантой школьного курса русского языка.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04DFF91-8099-6035-9F49-2D10899E5D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0457" y="2636089"/>
            <a:ext cx="1341236" cy="23776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491C0EF-9587-4E0F-C632-349618C602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4315" y="2610543"/>
            <a:ext cx="1341236" cy="23776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9BC8F7D-CB7F-9C5C-384F-583984B6F5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2636387"/>
            <a:ext cx="1341236" cy="23776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BDE1881-1A7E-09A0-CF87-A95F950B91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1244" y="2610544"/>
            <a:ext cx="1341236" cy="23776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941DB6E-1137-02C2-B541-5E975ADDB4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7386" y="2612395"/>
            <a:ext cx="1341236" cy="23776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612A861-009B-D5AD-C5FC-42B22C5A90F3}"/>
              </a:ext>
            </a:extLst>
          </p:cNvPr>
          <p:cNvSpPr txBox="1"/>
          <p:nvPr/>
        </p:nvSpPr>
        <p:spPr>
          <a:xfrm>
            <a:off x="323528" y="2925797"/>
            <a:ext cx="856895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360000" algn="just">
              <a:lnSpc>
                <a:spcPct val="100000"/>
              </a:lnSpc>
            </a:pPr>
            <a:r>
              <a:rPr lang="ru-RU" sz="2800" b="1" i="1" kern="1200" dirty="0">
                <a:solidFill>
                  <a:srgbClr val="3A6E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Текстовая деятельность носит метапредметный характер, поскольку опирается на учебный, читательский и жизненный опыт школьника и способствует обогащению этого опыта.  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C84BF6DA-7E92-6DF0-9845-90C0FD9E18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6313" y="5172565"/>
            <a:ext cx="1341236" cy="237765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6FD85734-F784-15DD-1972-F51A32A153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6451" y="5172565"/>
            <a:ext cx="1341236" cy="237765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3B620C4D-E11E-5689-27C5-CFA38920C0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5177637"/>
            <a:ext cx="1341236" cy="237765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44F176F2-46EC-FBFB-8D2E-D883E9DDFE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1244" y="5172565"/>
            <a:ext cx="1341236" cy="23776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CCB311B9-7CA4-8D49-76E6-C87B8E23AE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1382" y="5172566"/>
            <a:ext cx="1341236" cy="23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28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B110B5-5953-94B8-CE06-E2148CEC8E71}"/>
              </a:ext>
            </a:extLst>
          </p:cNvPr>
          <p:cNvSpPr txBox="1"/>
          <p:nvPr/>
        </p:nvSpPr>
        <p:spPr>
          <a:xfrm>
            <a:off x="1276955" y="362506"/>
            <a:ext cx="7615525" cy="978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3200" b="1" kern="1200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оснований для классификации видов чтения </a:t>
            </a:r>
          </a:p>
        </p:txBody>
      </p:sp>
      <p:sp>
        <p:nvSpPr>
          <p:cNvPr id="2" name="Объект 4">
            <a:extLst>
              <a:ext uri="{FF2B5EF4-FFF2-40B4-BE49-F238E27FC236}">
                <a16:creationId xmlns:a16="http://schemas.microsoft.com/office/drawing/2014/main" id="{8A9C4AF7-1119-92AE-9BBF-FCBC6A5F2334}"/>
              </a:ext>
            </a:extLst>
          </p:cNvPr>
          <p:cNvSpPr txBox="1">
            <a:spLocks/>
          </p:cNvSpPr>
          <p:nvPr/>
        </p:nvSpPr>
        <p:spPr>
          <a:xfrm>
            <a:off x="361093" y="1741038"/>
            <a:ext cx="3065645" cy="8382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Степень подготовки обучающихся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Объект 4">
            <a:extLst>
              <a:ext uri="{FF2B5EF4-FFF2-40B4-BE49-F238E27FC236}">
                <a16:creationId xmlns:a16="http://schemas.microsoft.com/office/drawing/2014/main" id="{D680E02D-DC01-EFF7-2498-F4D34371322D}"/>
              </a:ext>
            </a:extLst>
          </p:cNvPr>
          <p:cNvSpPr txBox="1">
            <a:spLocks/>
          </p:cNvSpPr>
          <p:nvPr/>
        </p:nvSpPr>
        <p:spPr>
          <a:xfrm>
            <a:off x="354227" y="3388049"/>
            <a:ext cx="3042116" cy="84219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Степень </a:t>
            </a:r>
            <a:r>
              <a:rPr 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сложности материала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Объект 4">
            <a:extLst>
              <a:ext uri="{FF2B5EF4-FFF2-40B4-BE49-F238E27FC236}">
                <a16:creationId xmlns:a16="http://schemas.microsoft.com/office/drawing/2014/main" id="{DE56970A-D8A0-7579-7974-7ADE9ED2766C}"/>
              </a:ext>
            </a:extLst>
          </p:cNvPr>
          <p:cNvSpPr txBox="1">
            <a:spLocks/>
          </p:cNvSpPr>
          <p:nvPr/>
        </p:nvSpPr>
        <p:spPr>
          <a:xfrm>
            <a:off x="361093" y="5107010"/>
            <a:ext cx="3065645" cy="8382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Условия чтения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" name="Объект 4">
            <a:extLst>
              <a:ext uri="{FF2B5EF4-FFF2-40B4-BE49-F238E27FC236}">
                <a16:creationId xmlns:a16="http://schemas.microsoft.com/office/drawing/2014/main" id="{575B54D7-F29D-565C-3890-3C49F9761C9B}"/>
              </a:ext>
            </a:extLst>
          </p:cNvPr>
          <p:cNvSpPr txBox="1">
            <a:spLocks/>
          </p:cNvSpPr>
          <p:nvPr/>
        </p:nvSpPr>
        <p:spPr>
          <a:xfrm>
            <a:off x="4573576" y="1386323"/>
            <a:ext cx="4318903" cy="6025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Чтение с предварительной подготовкой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7" name="Объект 4">
            <a:extLst>
              <a:ext uri="{FF2B5EF4-FFF2-40B4-BE49-F238E27FC236}">
                <a16:creationId xmlns:a16="http://schemas.microsoft.com/office/drawing/2014/main" id="{7AB09506-A374-D25C-3E5D-5E250C5B1AC5}"/>
              </a:ext>
            </a:extLst>
          </p:cNvPr>
          <p:cNvSpPr txBox="1">
            <a:spLocks/>
          </p:cNvSpPr>
          <p:nvPr/>
        </p:nvSpPr>
        <p:spPr>
          <a:xfrm>
            <a:off x="4573576" y="2241180"/>
            <a:ext cx="4318903" cy="6025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Неподготовленное чтение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" name="Объект 4">
            <a:extLst>
              <a:ext uri="{FF2B5EF4-FFF2-40B4-BE49-F238E27FC236}">
                <a16:creationId xmlns:a16="http://schemas.microsoft.com/office/drawing/2014/main" id="{23B9AE61-7C3E-95EE-72AD-E6B75078F1B6}"/>
              </a:ext>
            </a:extLst>
          </p:cNvPr>
          <p:cNvSpPr txBox="1">
            <a:spLocks/>
          </p:cNvSpPr>
          <p:nvPr/>
        </p:nvSpPr>
        <p:spPr>
          <a:xfrm>
            <a:off x="4573576" y="3096037"/>
            <a:ext cx="4318903" cy="6025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Чтение со снятыми сложностями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" name="Объект 4">
            <a:extLst>
              <a:ext uri="{FF2B5EF4-FFF2-40B4-BE49-F238E27FC236}">
                <a16:creationId xmlns:a16="http://schemas.microsoft.com/office/drawing/2014/main" id="{19239AEC-5186-4A1C-1B49-3991625B547C}"/>
              </a:ext>
            </a:extLst>
          </p:cNvPr>
          <p:cNvSpPr txBox="1">
            <a:spLocks/>
          </p:cNvSpPr>
          <p:nvPr/>
        </p:nvSpPr>
        <p:spPr>
          <a:xfrm>
            <a:off x="4573576" y="3950894"/>
            <a:ext cx="4318903" cy="6025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Чтение с сохраненными сложностями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Объект 4">
            <a:extLst>
              <a:ext uri="{FF2B5EF4-FFF2-40B4-BE49-F238E27FC236}">
                <a16:creationId xmlns:a16="http://schemas.microsoft.com/office/drawing/2014/main" id="{4DE35006-86A8-7D9D-179F-66523A1328C2}"/>
              </a:ext>
            </a:extLst>
          </p:cNvPr>
          <p:cNvSpPr txBox="1">
            <a:spLocks/>
          </p:cNvSpPr>
          <p:nvPr/>
        </p:nvSpPr>
        <p:spPr>
          <a:xfrm>
            <a:off x="4573576" y="4805751"/>
            <a:ext cx="4318903" cy="6025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Чтение в школе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2" name="Объект 4">
            <a:extLst>
              <a:ext uri="{FF2B5EF4-FFF2-40B4-BE49-F238E27FC236}">
                <a16:creationId xmlns:a16="http://schemas.microsoft.com/office/drawing/2014/main" id="{7A905651-59CE-D1DE-3362-40097BAAD6ED}"/>
              </a:ext>
            </a:extLst>
          </p:cNvPr>
          <p:cNvSpPr txBox="1">
            <a:spLocks/>
          </p:cNvSpPr>
          <p:nvPr/>
        </p:nvSpPr>
        <p:spPr>
          <a:xfrm>
            <a:off x="4573576" y="5660608"/>
            <a:ext cx="4318903" cy="6025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Домашнее чтение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E23DC62F-F3C8-5504-A36C-2DA599B80C60}"/>
              </a:ext>
            </a:extLst>
          </p:cNvPr>
          <p:cNvCxnSpPr>
            <a:endCxn id="30" idx="1"/>
          </p:cNvCxnSpPr>
          <p:nvPr/>
        </p:nvCxnSpPr>
        <p:spPr>
          <a:xfrm>
            <a:off x="3396343" y="3950894"/>
            <a:ext cx="1177233" cy="3012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4C85734E-2238-2719-1632-6F5208348A0D}"/>
              </a:ext>
            </a:extLst>
          </p:cNvPr>
          <p:cNvCxnSpPr>
            <a:endCxn id="26" idx="1"/>
          </p:cNvCxnSpPr>
          <p:nvPr/>
        </p:nvCxnSpPr>
        <p:spPr>
          <a:xfrm flipV="1">
            <a:off x="3426738" y="1687582"/>
            <a:ext cx="1146838" cy="3012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48086095-E95D-B99A-E09E-169464339D8D}"/>
              </a:ext>
            </a:extLst>
          </p:cNvPr>
          <p:cNvCxnSpPr>
            <a:endCxn id="27" idx="1"/>
          </p:cNvCxnSpPr>
          <p:nvPr/>
        </p:nvCxnSpPr>
        <p:spPr>
          <a:xfrm>
            <a:off x="3426738" y="2322566"/>
            <a:ext cx="1146838" cy="2198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88B67BB5-78F1-7775-523A-4BD81ADCC393}"/>
              </a:ext>
            </a:extLst>
          </p:cNvPr>
          <p:cNvCxnSpPr>
            <a:endCxn id="28" idx="1"/>
          </p:cNvCxnSpPr>
          <p:nvPr/>
        </p:nvCxnSpPr>
        <p:spPr>
          <a:xfrm flipV="1">
            <a:off x="3396343" y="3397296"/>
            <a:ext cx="1177233" cy="2477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79F199A9-8116-058E-4C4E-2DEC44B62857}"/>
              </a:ext>
            </a:extLst>
          </p:cNvPr>
          <p:cNvCxnSpPr>
            <a:endCxn id="31" idx="1"/>
          </p:cNvCxnSpPr>
          <p:nvPr/>
        </p:nvCxnSpPr>
        <p:spPr>
          <a:xfrm flipV="1">
            <a:off x="3426738" y="5107010"/>
            <a:ext cx="1146838" cy="3012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>
            <a:extLst>
              <a:ext uri="{FF2B5EF4-FFF2-40B4-BE49-F238E27FC236}">
                <a16:creationId xmlns:a16="http://schemas.microsoft.com/office/drawing/2014/main" id="{149A2E10-4AE4-25C2-86CB-3262F6CE4C0B}"/>
              </a:ext>
            </a:extLst>
          </p:cNvPr>
          <p:cNvCxnSpPr>
            <a:endCxn id="32" idx="1"/>
          </p:cNvCxnSpPr>
          <p:nvPr/>
        </p:nvCxnSpPr>
        <p:spPr>
          <a:xfrm>
            <a:off x="3426738" y="5660608"/>
            <a:ext cx="1146838" cy="3012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22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B110B5-5953-94B8-CE06-E2148CEC8E71}"/>
              </a:ext>
            </a:extLst>
          </p:cNvPr>
          <p:cNvSpPr txBox="1"/>
          <p:nvPr/>
        </p:nvSpPr>
        <p:spPr>
          <a:xfrm>
            <a:off x="1276955" y="362506"/>
            <a:ext cx="7615525" cy="978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3200" b="1" kern="1200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видов чтения по цели и характеру деятельности</a:t>
            </a:r>
          </a:p>
        </p:txBody>
      </p:sp>
      <p:sp>
        <p:nvSpPr>
          <p:cNvPr id="2" name="Объект 4">
            <a:extLst>
              <a:ext uri="{FF2B5EF4-FFF2-40B4-BE49-F238E27FC236}">
                <a16:creationId xmlns:a16="http://schemas.microsoft.com/office/drawing/2014/main" id="{8A9C4AF7-1119-92AE-9BBF-FCBC6A5F2334}"/>
              </a:ext>
            </a:extLst>
          </p:cNvPr>
          <p:cNvSpPr txBox="1">
            <a:spLocks/>
          </p:cNvSpPr>
          <p:nvPr/>
        </p:nvSpPr>
        <p:spPr>
          <a:xfrm>
            <a:off x="162268" y="1427693"/>
            <a:ext cx="3356800" cy="3316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  <a:alpha val="96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СМЫСЛОВОЕ ЧТЕНИЕ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Объект 4">
            <a:extLst>
              <a:ext uri="{FF2B5EF4-FFF2-40B4-BE49-F238E27FC236}">
                <a16:creationId xmlns:a16="http://schemas.microsoft.com/office/drawing/2014/main" id="{D680E02D-DC01-EFF7-2498-F4D34371322D}"/>
              </a:ext>
            </a:extLst>
          </p:cNvPr>
          <p:cNvSpPr txBox="1">
            <a:spLocks/>
          </p:cNvSpPr>
          <p:nvPr/>
        </p:nvSpPr>
        <p:spPr>
          <a:xfrm>
            <a:off x="155009" y="4773543"/>
            <a:ext cx="3364059" cy="3311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ИЗУЧАЮЩЕЕ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Объект 4">
            <a:extLst>
              <a:ext uri="{FF2B5EF4-FFF2-40B4-BE49-F238E27FC236}">
                <a16:creationId xmlns:a16="http://schemas.microsoft.com/office/drawing/2014/main" id="{DE56970A-D8A0-7579-7974-7ADE9ED2766C}"/>
              </a:ext>
            </a:extLst>
          </p:cNvPr>
          <p:cNvSpPr txBox="1">
            <a:spLocks/>
          </p:cNvSpPr>
          <p:nvPr/>
        </p:nvSpPr>
        <p:spPr>
          <a:xfrm>
            <a:off x="167260" y="3924452"/>
            <a:ext cx="3346814" cy="3311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ОЗНАКОМИТЕЛЬНОЕ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" name="Объект 4">
            <a:extLst>
              <a:ext uri="{FF2B5EF4-FFF2-40B4-BE49-F238E27FC236}">
                <a16:creationId xmlns:a16="http://schemas.microsoft.com/office/drawing/2014/main" id="{575B54D7-F29D-565C-3890-3C49F9761C9B}"/>
              </a:ext>
            </a:extLst>
          </p:cNvPr>
          <p:cNvSpPr txBox="1">
            <a:spLocks/>
          </p:cNvSpPr>
          <p:nvPr/>
        </p:nvSpPr>
        <p:spPr>
          <a:xfrm>
            <a:off x="1840668" y="1853646"/>
            <a:ext cx="7128791" cy="8831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Определение цели предстоящего чтения</a:t>
            </a:r>
          </a:p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Выбор вида чтения в соответствии с целью</a:t>
            </a:r>
          </a:p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Осуществление соответствующего вида чтения</a:t>
            </a:r>
          </a:p>
        </p:txBody>
      </p:sp>
      <p:sp>
        <p:nvSpPr>
          <p:cNvPr id="27" name="Объект 4">
            <a:extLst>
              <a:ext uri="{FF2B5EF4-FFF2-40B4-BE49-F238E27FC236}">
                <a16:creationId xmlns:a16="http://schemas.microsoft.com/office/drawing/2014/main" id="{7AB09506-A374-D25C-3E5D-5E250C5B1AC5}"/>
              </a:ext>
            </a:extLst>
          </p:cNvPr>
          <p:cNvSpPr txBox="1">
            <a:spLocks/>
          </p:cNvSpPr>
          <p:nvPr/>
        </p:nvSpPr>
        <p:spPr>
          <a:xfrm>
            <a:off x="1830704" y="4349954"/>
            <a:ext cx="7128790" cy="3338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b="1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Формирование общего представления о содержании текста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Объект 4">
            <a:extLst>
              <a:ext uri="{FF2B5EF4-FFF2-40B4-BE49-F238E27FC236}">
                <a16:creationId xmlns:a16="http://schemas.microsoft.com/office/drawing/2014/main" id="{4DE35006-86A8-7D9D-179F-66523A1328C2}"/>
              </a:ext>
            </a:extLst>
          </p:cNvPr>
          <p:cNvSpPr txBox="1">
            <a:spLocks/>
          </p:cNvSpPr>
          <p:nvPr/>
        </p:nvSpPr>
        <p:spPr>
          <a:xfrm>
            <a:off x="1840667" y="3260600"/>
            <a:ext cx="7128791" cy="5695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Определение степени актуальности информации для решения конкретных задач</a:t>
            </a:r>
          </a:p>
        </p:txBody>
      </p:sp>
      <p:sp>
        <p:nvSpPr>
          <p:cNvPr id="32" name="Объект 4">
            <a:extLst>
              <a:ext uri="{FF2B5EF4-FFF2-40B4-BE49-F238E27FC236}">
                <a16:creationId xmlns:a16="http://schemas.microsoft.com/office/drawing/2014/main" id="{7A905651-59CE-D1DE-3362-40097BAAD6ED}"/>
              </a:ext>
            </a:extLst>
          </p:cNvPr>
          <p:cNvSpPr txBox="1">
            <a:spLocks/>
          </p:cNvSpPr>
          <p:nvPr/>
        </p:nvSpPr>
        <p:spPr>
          <a:xfrm>
            <a:off x="1830704" y="5211775"/>
            <a:ext cx="7128790" cy="62094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b="1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Получение детальной информации по предмету, полное понимание содержания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Объект 4">
            <a:extLst>
              <a:ext uri="{FF2B5EF4-FFF2-40B4-BE49-F238E27FC236}">
                <a16:creationId xmlns:a16="http://schemas.microsoft.com/office/drawing/2014/main" id="{FD2FF6F3-0A69-DC62-C80B-6FB077ED8DB7}"/>
              </a:ext>
            </a:extLst>
          </p:cNvPr>
          <p:cNvSpPr txBox="1">
            <a:spLocks/>
          </p:cNvSpPr>
          <p:nvPr/>
        </p:nvSpPr>
        <p:spPr>
          <a:xfrm>
            <a:off x="162268" y="2833673"/>
            <a:ext cx="3346814" cy="3311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ПРОСМОТРОВОЕ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Объект 4">
            <a:extLst>
              <a:ext uri="{FF2B5EF4-FFF2-40B4-BE49-F238E27FC236}">
                <a16:creationId xmlns:a16="http://schemas.microsoft.com/office/drawing/2014/main" id="{00AC8717-98E3-879A-D798-3A957043F3F2}"/>
              </a:ext>
            </a:extLst>
          </p:cNvPr>
          <p:cNvSpPr txBox="1">
            <a:spLocks/>
          </p:cNvSpPr>
          <p:nvPr/>
        </p:nvSpPr>
        <p:spPr>
          <a:xfrm>
            <a:off x="162289" y="5935260"/>
            <a:ext cx="3336830" cy="3311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ПОИСКОВОЕ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Объект 4">
            <a:extLst>
              <a:ext uri="{FF2B5EF4-FFF2-40B4-BE49-F238E27FC236}">
                <a16:creationId xmlns:a16="http://schemas.microsoft.com/office/drawing/2014/main" id="{11F140BE-61A4-4325-6220-3FB5EB3D8AFD}"/>
              </a:ext>
            </a:extLst>
          </p:cNvPr>
          <p:cNvSpPr txBox="1">
            <a:spLocks/>
          </p:cNvSpPr>
          <p:nvPr/>
        </p:nvSpPr>
        <p:spPr>
          <a:xfrm>
            <a:off x="1836934" y="6327287"/>
            <a:ext cx="7116330" cy="3311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b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Выборочное извлечение информации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73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3EFBC6-9BE3-D987-65C8-AA37B1B1A311}"/>
              </a:ext>
            </a:extLst>
          </p:cNvPr>
          <p:cNvSpPr txBox="1"/>
          <p:nvPr/>
        </p:nvSpPr>
        <p:spPr>
          <a:xfrm>
            <a:off x="239267" y="529516"/>
            <a:ext cx="86654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tabLst>
                <a:tab pos="2536825" algn="l"/>
              </a:tabLst>
            </a:pPr>
            <a:r>
              <a:rPr lang="ru-RU" sz="2800" b="1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текстовой деятельности</a:t>
            </a:r>
            <a:endParaRPr lang="ru-RU" sz="2800" b="1" dirty="0">
              <a:solidFill>
                <a:srgbClr val="6D276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Таблица 23">
            <a:extLst>
              <a:ext uri="{FF2B5EF4-FFF2-40B4-BE49-F238E27FC236}">
                <a16:creationId xmlns:a16="http://schemas.microsoft.com/office/drawing/2014/main" id="{8457B495-9E04-C552-D35E-6C12FC13D5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381042"/>
              </p:ext>
            </p:extLst>
          </p:nvPr>
        </p:nvGraphicFramePr>
        <p:xfrm>
          <a:off x="239268" y="1196774"/>
          <a:ext cx="8665463" cy="5257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444">
                  <a:extLst>
                    <a:ext uri="{9D8B030D-6E8A-4147-A177-3AD203B41FA5}">
                      <a16:colId xmlns:a16="http://schemas.microsoft.com/office/drawing/2014/main" val="1381632056"/>
                    </a:ext>
                  </a:extLst>
                </a:gridCol>
                <a:gridCol w="6925019">
                  <a:extLst>
                    <a:ext uri="{9D8B030D-6E8A-4147-A177-3AD203B41FA5}">
                      <a16:colId xmlns:a16="http://schemas.microsoft.com/office/drawing/2014/main" val="847510392"/>
                    </a:ext>
                  </a:extLst>
                </a:gridCol>
              </a:tblGrid>
              <a:tr h="8840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36825" algn="l"/>
                        </a:tabLst>
                      </a:pPr>
                      <a:r>
                        <a:rPr lang="ru-RU" sz="23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Начальная школа</a:t>
                      </a:r>
                      <a:endParaRPr lang="ru-RU" sz="23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8" marR="5987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36825" algn="l"/>
                        </a:tabLst>
                      </a:pPr>
                      <a:r>
                        <a:rPr lang="ru-RU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Обучение различным видам чтения. Учитель определяет вид чтения, постепенно привлекая к этому выбору школьников.</a:t>
                      </a:r>
                      <a:endParaRPr lang="ru-RU" sz="2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8" marR="59878" marT="0" marB="0"/>
                </a:tc>
                <a:extLst>
                  <a:ext uri="{0D108BD9-81ED-4DB2-BD59-A6C34878D82A}">
                    <a16:rowId xmlns:a16="http://schemas.microsoft.com/office/drawing/2014/main" val="4227698564"/>
                  </a:ext>
                </a:extLst>
              </a:tr>
              <a:tr h="14734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36825" algn="l"/>
                        </a:tabLst>
                      </a:pPr>
                      <a:r>
                        <a:rPr lang="ru-RU" sz="23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школа</a:t>
                      </a:r>
                      <a:endParaRPr lang="ru-RU" sz="23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8" marR="5987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36825" algn="l"/>
                        </a:tabLst>
                      </a:pPr>
                      <a:r>
                        <a:rPr lang="ru-RU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рефлексивной деятельности школьников. Учитель направляет учеников в отношении выбора вида чтения и обоснования целесообразности этого выбора с учётом их зрелости как читателей, в дальнейшем предоставляя им свободу в выборе вида чтения.</a:t>
                      </a:r>
                      <a:endParaRPr lang="ru-RU" sz="2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8" marR="59878" marT="0" marB="0"/>
                </a:tc>
                <a:extLst>
                  <a:ext uri="{0D108BD9-81ED-4DB2-BD59-A6C34878D82A}">
                    <a16:rowId xmlns:a16="http://schemas.microsoft.com/office/drawing/2014/main" val="1392164536"/>
                  </a:ext>
                </a:extLst>
              </a:tr>
              <a:tr h="19149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36825" algn="l"/>
                        </a:tabLst>
                      </a:pPr>
                      <a:r>
                        <a:rPr lang="ru-RU" sz="23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Старшая школа</a:t>
                      </a:r>
                      <a:endParaRPr lang="ru-RU" sz="23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8" marR="5987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36825" algn="l"/>
                        </a:tabLst>
                      </a:pPr>
                      <a:r>
                        <a:rPr lang="ru-RU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Школьники самостоятельно выбирают вид чтения в зависимости от того, какие коммуникативные задачи им предстоит решить, определяя степень полноты и точности понимания представленной в тексте информации, необходимую для решения стоящих перед ними учебных задач.</a:t>
                      </a:r>
                      <a:endParaRPr lang="ru-RU" sz="2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8" marR="59878" marT="0" marB="0"/>
                </a:tc>
                <a:extLst>
                  <a:ext uri="{0D108BD9-81ED-4DB2-BD59-A6C34878D82A}">
                    <a16:rowId xmlns:a16="http://schemas.microsoft.com/office/drawing/2014/main" val="2131157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788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3EFBC6-9BE3-D987-65C8-AA37B1B1A311}"/>
              </a:ext>
            </a:extLst>
          </p:cNvPr>
          <p:cNvSpPr txBox="1"/>
          <p:nvPr/>
        </p:nvSpPr>
        <p:spPr>
          <a:xfrm>
            <a:off x="1276955" y="529516"/>
            <a:ext cx="762777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tabLst>
                <a:tab pos="2536825" algn="l"/>
              </a:tabLst>
            </a:pPr>
            <a:r>
              <a:rPr lang="ru-RU" sz="4400" b="1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школьников к этапу восприятия текста</a:t>
            </a:r>
            <a:endParaRPr lang="ru-RU" sz="4400" b="1" dirty="0">
              <a:solidFill>
                <a:srgbClr val="6D276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D88329-F74A-EE87-8B26-4CCA3AFE5083}"/>
              </a:ext>
            </a:extLst>
          </p:cNvPr>
          <p:cNvSpPr txBox="1"/>
          <p:nvPr/>
        </p:nvSpPr>
        <p:spPr>
          <a:xfrm>
            <a:off x="155009" y="2449084"/>
            <a:ext cx="880947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3600" b="1" i="1" kern="1200" dirty="0">
                <a:solidFill>
                  <a:srgbClr val="3A6E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на извлечение и понимание информации в процессе чтения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19AD5F-CEBA-FBEC-D824-DD3D548D6325}"/>
              </a:ext>
            </a:extLst>
          </p:cNvPr>
          <p:cNvSpPr txBox="1"/>
          <p:nvPr/>
        </p:nvSpPr>
        <p:spPr>
          <a:xfrm>
            <a:off x="203265" y="4482027"/>
            <a:ext cx="8737470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3600" b="1" i="1" kern="1200" dirty="0">
                <a:solidFill>
                  <a:srgbClr val="3A6E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рефлексивной деятельности</a:t>
            </a:r>
          </a:p>
        </p:txBody>
      </p:sp>
      <p:grpSp>
        <p:nvGrpSpPr>
          <p:cNvPr id="12" name="Diagram group">
            <a:extLst>
              <a:ext uri="{FF2B5EF4-FFF2-40B4-BE49-F238E27FC236}">
                <a16:creationId xmlns:a16="http://schemas.microsoft.com/office/drawing/2014/main" id="{DDF203C6-9E09-87E7-41A2-A5B8F46D6178}"/>
              </a:ext>
            </a:extLst>
          </p:cNvPr>
          <p:cNvGrpSpPr/>
          <p:nvPr/>
        </p:nvGrpSpPr>
        <p:grpSpPr>
          <a:xfrm>
            <a:off x="155008" y="5597855"/>
            <a:ext cx="1296961" cy="216160"/>
            <a:chOff x="126618" y="3135266"/>
            <a:chExt cx="1296961" cy="216160"/>
          </a:xfrm>
          <a:scene3d>
            <a:camera prst="orthographicFront">
              <a:rot lat="1200000" lon="0" rev="0"/>
            </a:camera>
            <a:lightRig rig="threePt" dir="t"/>
          </a:scene3d>
        </p:grpSpPr>
        <p:sp>
          <p:nvSpPr>
            <p:cNvPr id="13" name="Параллелограмм 12">
              <a:extLst>
                <a:ext uri="{FF2B5EF4-FFF2-40B4-BE49-F238E27FC236}">
                  <a16:creationId xmlns:a16="http://schemas.microsoft.com/office/drawing/2014/main" id="{6A9EC994-242B-0733-670A-27B5B183AD51}"/>
                </a:ext>
              </a:extLst>
            </p:cNvPr>
            <p:cNvSpPr/>
            <p:nvPr/>
          </p:nvSpPr>
          <p:spPr>
            <a:xfrm>
              <a:off x="126618" y="3135266"/>
              <a:ext cx="1296961" cy="216160"/>
            </a:xfrm>
            <a:prstGeom prst="parallelogram">
              <a:avLst>
                <a:gd name="adj" fmla="val 140840"/>
              </a:avLst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</p:sp>
      </p:grpSp>
      <p:grpSp>
        <p:nvGrpSpPr>
          <p:cNvPr id="14" name="Diagram group">
            <a:extLst>
              <a:ext uri="{FF2B5EF4-FFF2-40B4-BE49-F238E27FC236}">
                <a16:creationId xmlns:a16="http://schemas.microsoft.com/office/drawing/2014/main" id="{0A5C7B49-158D-F228-9609-34D65156BD90}"/>
              </a:ext>
            </a:extLst>
          </p:cNvPr>
          <p:cNvGrpSpPr/>
          <p:nvPr/>
        </p:nvGrpSpPr>
        <p:grpSpPr>
          <a:xfrm>
            <a:off x="3923519" y="3730485"/>
            <a:ext cx="1296961" cy="216160"/>
            <a:chOff x="126618" y="3135266"/>
            <a:chExt cx="1296961" cy="216160"/>
          </a:xfrm>
          <a:scene3d>
            <a:camera prst="orthographicFront">
              <a:rot lat="1200000" lon="0" rev="0"/>
            </a:camera>
            <a:lightRig rig="threePt" dir="t"/>
          </a:scene3d>
        </p:grpSpPr>
        <p:sp>
          <p:nvSpPr>
            <p:cNvPr id="16" name="Параллелограмм 15">
              <a:extLst>
                <a:ext uri="{FF2B5EF4-FFF2-40B4-BE49-F238E27FC236}">
                  <a16:creationId xmlns:a16="http://schemas.microsoft.com/office/drawing/2014/main" id="{B9774FBF-CCF8-1C72-B24D-2D9816F7EA40}"/>
                </a:ext>
              </a:extLst>
            </p:cNvPr>
            <p:cNvSpPr/>
            <p:nvPr/>
          </p:nvSpPr>
          <p:spPr>
            <a:xfrm>
              <a:off x="126618" y="3135266"/>
              <a:ext cx="1296961" cy="216160"/>
            </a:xfrm>
            <a:prstGeom prst="parallelogram">
              <a:avLst>
                <a:gd name="adj" fmla="val 140840"/>
              </a:avLst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</p:sp>
      </p:grp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9BD8DBFD-B01C-076C-AD9B-988FAED212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7663" y="3730485"/>
            <a:ext cx="1298561" cy="219475"/>
          </a:xfrm>
          <a:prstGeom prst="rect">
            <a:avLst/>
          </a:prstGeom>
        </p:spPr>
      </p:pic>
      <p:grpSp>
        <p:nvGrpSpPr>
          <p:cNvPr id="18" name="Diagram group">
            <a:extLst>
              <a:ext uri="{FF2B5EF4-FFF2-40B4-BE49-F238E27FC236}">
                <a16:creationId xmlns:a16="http://schemas.microsoft.com/office/drawing/2014/main" id="{45AB6014-EEB3-D564-004A-95F352D3ECC9}"/>
              </a:ext>
            </a:extLst>
          </p:cNvPr>
          <p:cNvGrpSpPr/>
          <p:nvPr/>
        </p:nvGrpSpPr>
        <p:grpSpPr>
          <a:xfrm>
            <a:off x="155008" y="3730485"/>
            <a:ext cx="1296961" cy="216160"/>
            <a:chOff x="126618" y="3135266"/>
            <a:chExt cx="1296961" cy="216160"/>
          </a:xfrm>
          <a:scene3d>
            <a:camera prst="orthographicFront">
              <a:rot lat="1200000" lon="0" rev="0"/>
            </a:camera>
            <a:lightRig rig="threePt" dir="t"/>
          </a:scene3d>
        </p:grpSpPr>
        <p:sp>
          <p:nvSpPr>
            <p:cNvPr id="19" name="Параллелограмм 18">
              <a:extLst>
                <a:ext uri="{FF2B5EF4-FFF2-40B4-BE49-F238E27FC236}">
                  <a16:creationId xmlns:a16="http://schemas.microsoft.com/office/drawing/2014/main" id="{32DCF857-C1FD-F503-F0AF-1EFEE34E115A}"/>
                </a:ext>
              </a:extLst>
            </p:cNvPr>
            <p:cNvSpPr/>
            <p:nvPr/>
          </p:nvSpPr>
          <p:spPr>
            <a:xfrm>
              <a:off x="126618" y="3135266"/>
              <a:ext cx="1296961" cy="216160"/>
            </a:xfrm>
            <a:prstGeom prst="parallelogram">
              <a:avLst>
                <a:gd name="adj" fmla="val 140840"/>
              </a:avLst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</p:sp>
      </p:grpSp>
      <p:grpSp>
        <p:nvGrpSpPr>
          <p:cNvPr id="20" name="Diagram group">
            <a:extLst>
              <a:ext uri="{FF2B5EF4-FFF2-40B4-BE49-F238E27FC236}">
                <a16:creationId xmlns:a16="http://schemas.microsoft.com/office/drawing/2014/main" id="{01D7849B-5038-1C2F-F92F-AA581AA7A11C}"/>
              </a:ext>
            </a:extLst>
          </p:cNvPr>
          <p:cNvGrpSpPr/>
          <p:nvPr/>
        </p:nvGrpSpPr>
        <p:grpSpPr>
          <a:xfrm>
            <a:off x="5766034" y="5597855"/>
            <a:ext cx="1296961" cy="216160"/>
            <a:chOff x="126618" y="3135266"/>
            <a:chExt cx="1296961" cy="216160"/>
          </a:xfrm>
          <a:scene3d>
            <a:camera prst="orthographicFront">
              <a:rot lat="1200000" lon="0" rev="0"/>
            </a:camera>
            <a:lightRig rig="threePt" dir="t"/>
          </a:scene3d>
        </p:grpSpPr>
        <p:sp>
          <p:nvSpPr>
            <p:cNvPr id="21" name="Параллелограмм 20">
              <a:extLst>
                <a:ext uri="{FF2B5EF4-FFF2-40B4-BE49-F238E27FC236}">
                  <a16:creationId xmlns:a16="http://schemas.microsoft.com/office/drawing/2014/main" id="{75226A35-0F8C-2A1C-A1C3-8A140D6B0CBE}"/>
                </a:ext>
              </a:extLst>
            </p:cNvPr>
            <p:cNvSpPr/>
            <p:nvPr/>
          </p:nvSpPr>
          <p:spPr>
            <a:xfrm>
              <a:off x="126618" y="3135266"/>
              <a:ext cx="1296961" cy="216160"/>
            </a:xfrm>
            <a:prstGeom prst="parallelogram">
              <a:avLst>
                <a:gd name="adj" fmla="val 140840"/>
              </a:avLst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</p:sp>
      </p:grpSp>
      <p:grpSp>
        <p:nvGrpSpPr>
          <p:cNvPr id="22" name="Diagram group">
            <a:extLst>
              <a:ext uri="{FF2B5EF4-FFF2-40B4-BE49-F238E27FC236}">
                <a16:creationId xmlns:a16="http://schemas.microsoft.com/office/drawing/2014/main" id="{A985FE2C-3AED-94CB-6786-80473FDA7BBD}"/>
              </a:ext>
            </a:extLst>
          </p:cNvPr>
          <p:cNvGrpSpPr/>
          <p:nvPr/>
        </p:nvGrpSpPr>
        <p:grpSpPr>
          <a:xfrm>
            <a:off x="7608549" y="5597855"/>
            <a:ext cx="1296961" cy="216160"/>
            <a:chOff x="126618" y="3135266"/>
            <a:chExt cx="1296961" cy="216160"/>
          </a:xfrm>
          <a:scene3d>
            <a:camera prst="orthographicFront">
              <a:rot lat="1200000" lon="0" rev="0"/>
            </a:camera>
            <a:lightRig rig="threePt" dir="t"/>
          </a:scene3d>
        </p:grpSpPr>
        <p:sp>
          <p:nvSpPr>
            <p:cNvPr id="23" name="Параллелограмм 22">
              <a:extLst>
                <a:ext uri="{FF2B5EF4-FFF2-40B4-BE49-F238E27FC236}">
                  <a16:creationId xmlns:a16="http://schemas.microsoft.com/office/drawing/2014/main" id="{55E48C38-CCB1-7E17-D393-B3DF4FB9B6D8}"/>
                </a:ext>
              </a:extLst>
            </p:cNvPr>
            <p:cNvSpPr/>
            <p:nvPr/>
          </p:nvSpPr>
          <p:spPr>
            <a:xfrm>
              <a:off x="126618" y="3135266"/>
              <a:ext cx="1296961" cy="216160"/>
            </a:xfrm>
            <a:prstGeom prst="parallelogram">
              <a:avLst>
                <a:gd name="adj" fmla="val 140840"/>
              </a:avLst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</p:sp>
      </p:grpSp>
      <p:grpSp>
        <p:nvGrpSpPr>
          <p:cNvPr id="25" name="Diagram group">
            <a:extLst>
              <a:ext uri="{FF2B5EF4-FFF2-40B4-BE49-F238E27FC236}">
                <a16:creationId xmlns:a16="http://schemas.microsoft.com/office/drawing/2014/main" id="{ED918073-EA95-042C-9AB4-2DCE0C2E6311}"/>
              </a:ext>
            </a:extLst>
          </p:cNvPr>
          <p:cNvGrpSpPr/>
          <p:nvPr/>
        </p:nvGrpSpPr>
        <p:grpSpPr>
          <a:xfrm>
            <a:off x="2039263" y="5597855"/>
            <a:ext cx="1296961" cy="216160"/>
            <a:chOff x="126618" y="3135266"/>
            <a:chExt cx="1296961" cy="216160"/>
          </a:xfrm>
          <a:scene3d>
            <a:camera prst="orthographicFront">
              <a:rot lat="1200000" lon="0" rev="0"/>
            </a:camera>
            <a:lightRig rig="threePt" dir="t"/>
          </a:scene3d>
        </p:grpSpPr>
        <p:sp>
          <p:nvSpPr>
            <p:cNvPr id="26" name="Параллелограмм 25">
              <a:extLst>
                <a:ext uri="{FF2B5EF4-FFF2-40B4-BE49-F238E27FC236}">
                  <a16:creationId xmlns:a16="http://schemas.microsoft.com/office/drawing/2014/main" id="{DC1ACDED-7A4E-DEC0-837A-7380D6BA96B2}"/>
                </a:ext>
              </a:extLst>
            </p:cNvPr>
            <p:cNvSpPr/>
            <p:nvPr/>
          </p:nvSpPr>
          <p:spPr>
            <a:xfrm>
              <a:off x="126618" y="3135266"/>
              <a:ext cx="1296961" cy="216160"/>
            </a:xfrm>
            <a:prstGeom prst="parallelogram">
              <a:avLst>
                <a:gd name="adj" fmla="val 140840"/>
              </a:avLst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</p:sp>
      </p:grpSp>
      <p:grpSp>
        <p:nvGrpSpPr>
          <p:cNvPr id="27" name="Diagram group">
            <a:extLst>
              <a:ext uri="{FF2B5EF4-FFF2-40B4-BE49-F238E27FC236}">
                <a16:creationId xmlns:a16="http://schemas.microsoft.com/office/drawing/2014/main" id="{123C2F87-95D9-2659-10E1-F7A70B518B7F}"/>
              </a:ext>
            </a:extLst>
          </p:cNvPr>
          <p:cNvGrpSpPr/>
          <p:nvPr/>
        </p:nvGrpSpPr>
        <p:grpSpPr>
          <a:xfrm>
            <a:off x="5809376" y="3730485"/>
            <a:ext cx="1296961" cy="216160"/>
            <a:chOff x="126618" y="3135266"/>
            <a:chExt cx="1296961" cy="216160"/>
          </a:xfrm>
          <a:scene3d>
            <a:camera prst="orthographicFront">
              <a:rot lat="1200000" lon="0" rev="0"/>
            </a:camera>
            <a:lightRig rig="threePt" dir="t"/>
          </a:scene3d>
        </p:grpSpPr>
        <p:sp>
          <p:nvSpPr>
            <p:cNvPr id="28" name="Параллелограмм 27">
              <a:extLst>
                <a:ext uri="{FF2B5EF4-FFF2-40B4-BE49-F238E27FC236}">
                  <a16:creationId xmlns:a16="http://schemas.microsoft.com/office/drawing/2014/main" id="{02CB3EE0-2EA2-478F-6C09-C0CF251E693D}"/>
                </a:ext>
              </a:extLst>
            </p:cNvPr>
            <p:cNvSpPr/>
            <p:nvPr/>
          </p:nvSpPr>
          <p:spPr>
            <a:xfrm>
              <a:off x="126618" y="3135266"/>
              <a:ext cx="1296961" cy="216160"/>
            </a:xfrm>
            <a:prstGeom prst="parallelogram">
              <a:avLst>
                <a:gd name="adj" fmla="val 140840"/>
              </a:avLst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</p:sp>
      </p:grpSp>
      <p:grpSp>
        <p:nvGrpSpPr>
          <p:cNvPr id="29" name="Diagram group">
            <a:extLst>
              <a:ext uri="{FF2B5EF4-FFF2-40B4-BE49-F238E27FC236}">
                <a16:creationId xmlns:a16="http://schemas.microsoft.com/office/drawing/2014/main" id="{B8085F4F-9BCA-76D2-B511-08B0216C950D}"/>
              </a:ext>
            </a:extLst>
          </p:cNvPr>
          <p:cNvGrpSpPr/>
          <p:nvPr/>
        </p:nvGrpSpPr>
        <p:grpSpPr>
          <a:xfrm>
            <a:off x="7607769" y="3724265"/>
            <a:ext cx="1296961" cy="216160"/>
            <a:chOff x="126618" y="3135266"/>
            <a:chExt cx="1296961" cy="216160"/>
          </a:xfrm>
          <a:scene3d>
            <a:camera prst="orthographicFront">
              <a:rot lat="1200000" lon="0" rev="0"/>
            </a:camera>
            <a:lightRig rig="threePt" dir="t"/>
          </a:scene3d>
        </p:grpSpPr>
        <p:sp>
          <p:nvSpPr>
            <p:cNvPr id="30" name="Параллелограмм 29">
              <a:extLst>
                <a:ext uri="{FF2B5EF4-FFF2-40B4-BE49-F238E27FC236}">
                  <a16:creationId xmlns:a16="http://schemas.microsoft.com/office/drawing/2014/main" id="{9A859493-F8DB-10C0-0242-5503503F7021}"/>
                </a:ext>
              </a:extLst>
            </p:cNvPr>
            <p:cNvSpPr/>
            <p:nvPr/>
          </p:nvSpPr>
          <p:spPr>
            <a:xfrm>
              <a:off x="126618" y="3135266"/>
              <a:ext cx="1296961" cy="216160"/>
            </a:xfrm>
            <a:prstGeom prst="parallelogram">
              <a:avLst>
                <a:gd name="adj" fmla="val 140840"/>
              </a:avLst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</p:sp>
      </p:grpSp>
      <p:grpSp>
        <p:nvGrpSpPr>
          <p:cNvPr id="31" name="Diagram group">
            <a:extLst>
              <a:ext uri="{FF2B5EF4-FFF2-40B4-BE49-F238E27FC236}">
                <a16:creationId xmlns:a16="http://schemas.microsoft.com/office/drawing/2014/main" id="{214AA85A-D584-4B29-FCE6-469585AC6278}"/>
              </a:ext>
            </a:extLst>
          </p:cNvPr>
          <p:cNvGrpSpPr/>
          <p:nvPr/>
        </p:nvGrpSpPr>
        <p:grpSpPr>
          <a:xfrm>
            <a:off x="3923519" y="5602103"/>
            <a:ext cx="1296961" cy="216160"/>
            <a:chOff x="126618" y="3135266"/>
            <a:chExt cx="1296961" cy="216160"/>
          </a:xfrm>
          <a:scene3d>
            <a:camera prst="orthographicFront">
              <a:rot lat="1200000" lon="0" rev="0"/>
            </a:camera>
            <a:lightRig rig="threePt" dir="t"/>
          </a:scene3d>
        </p:grpSpPr>
        <p:sp>
          <p:nvSpPr>
            <p:cNvPr id="32" name="Параллелограмм 31">
              <a:extLst>
                <a:ext uri="{FF2B5EF4-FFF2-40B4-BE49-F238E27FC236}">
                  <a16:creationId xmlns:a16="http://schemas.microsoft.com/office/drawing/2014/main" id="{F4112791-C981-513F-2064-CF2F063D22BB}"/>
                </a:ext>
              </a:extLst>
            </p:cNvPr>
            <p:cNvSpPr/>
            <p:nvPr/>
          </p:nvSpPr>
          <p:spPr>
            <a:xfrm>
              <a:off x="126618" y="3135266"/>
              <a:ext cx="1296961" cy="216160"/>
            </a:xfrm>
            <a:prstGeom prst="parallelogram">
              <a:avLst>
                <a:gd name="adj" fmla="val 140840"/>
              </a:avLst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1276898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" name="Объект 4">
            <a:extLst>
              <a:ext uri="{FF2B5EF4-FFF2-40B4-BE49-F238E27FC236}">
                <a16:creationId xmlns:a16="http://schemas.microsoft.com/office/drawing/2014/main" id="{84E71495-68DB-99CE-B311-C81A30E8A351}"/>
              </a:ext>
            </a:extLst>
          </p:cNvPr>
          <p:cNvSpPr txBox="1">
            <a:spLocks/>
          </p:cNvSpPr>
          <p:nvPr/>
        </p:nvSpPr>
        <p:spPr>
          <a:xfrm>
            <a:off x="1160280" y="987662"/>
            <a:ext cx="6823437" cy="720080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ВЫЯВЛЕНИЕ ЗАМЫСЛА АВТОРА И СРЕДСТВ ЕГО РЕАЛИЗАЦИИ</a:t>
            </a:r>
          </a:p>
        </p:txBody>
      </p:sp>
      <p:sp>
        <p:nvSpPr>
          <p:cNvPr id="10" name="Объект 4">
            <a:extLst>
              <a:ext uri="{FF2B5EF4-FFF2-40B4-BE49-F238E27FC236}">
                <a16:creationId xmlns:a16="http://schemas.microsoft.com/office/drawing/2014/main" id="{18D3A16E-17BA-21B7-99BC-76612EBDF2C2}"/>
              </a:ext>
            </a:extLst>
          </p:cNvPr>
          <p:cNvSpPr txBox="1">
            <a:spLocks/>
          </p:cNvSpPr>
          <p:nvPr/>
        </p:nvSpPr>
        <p:spPr>
          <a:xfrm>
            <a:off x="1160280" y="2402276"/>
            <a:ext cx="6823437" cy="720080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ПОНИМАНИЕ ФАКТУАЛЬНОЙ, КОНЦЕПТУАЛЬНОЙ, ПОДТЕКСТОВОЙ ИНФОРМАЦИИ</a:t>
            </a:r>
          </a:p>
        </p:txBody>
      </p:sp>
      <p:sp>
        <p:nvSpPr>
          <p:cNvPr id="24" name="Объект 4">
            <a:extLst>
              <a:ext uri="{FF2B5EF4-FFF2-40B4-BE49-F238E27FC236}">
                <a16:creationId xmlns:a16="http://schemas.microsoft.com/office/drawing/2014/main" id="{C1A7088F-59B2-A9BA-EEF0-AD90BCCAB6AC}"/>
              </a:ext>
            </a:extLst>
          </p:cNvPr>
          <p:cNvSpPr txBox="1">
            <a:spLocks/>
          </p:cNvSpPr>
          <p:nvPr/>
        </p:nvSpPr>
        <p:spPr>
          <a:xfrm>
            <a:off x="1160279" y="3816890"/>
            <a:ext cx="6823437" cy="720080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ИНТЕРПРЕТАЦИОННАЯ ДЕЯТЕЛЬНОСТЬ</a:t>
            </a:r>
          </a:p>
        </p:txBody>
      </p:sp>
      <p:sp>
        <p:nvSpPr>
          <p:cNvPr id="33" name="Объект 4">
            <a:extLst>
              <a:ext uri="{FF2B5EF4-FFF2-40B4-BE49-F238E27FC236}">
                <a16:creationId xmlns:a16="http://schemas.microsoft.com/office/drawing/2014/main" id="{1BE18186-6664-65C1-9BB9-E90711AA36DF}"/>
              </a:ext>
            </a:extLst>
          </p:cNvPr>
          <p:cNvSpPr txBox="1">
            <a:spLocks/>
          </p:cNvSpPr>
          <p:nvPr/>
        </p:nvSpPr>
        <p:spPr>
          <a:xfrm>
            <a:off x="1160279" y="5231504"/>
            <a:ext cx="6823437" cy="720080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ВОСПРИЯТИЕ</a:t>
            </a:r>
          </a:p>
        </p:txBody>
      </p:sp>
      <p:sp>
        <p:nvSpPr>
          <p:cNvPr id="34" name="Стрелка: вверх 33">
            <a:extLst>
              <a:ext uri="{FF2B5EF4-FFF2-40B4-BE49-F238E27FC236}">
                <a16:creationId xmlns:a16="http://schemas.microsoft.com/office/drawing/2014/main" id="{4014E68F-E601-6B5F-68FD-E97AA1415A1D}"/>
              </a:ext>
            </a:extLst>
          </p:cNvPr>
          <p:cNvSpPr/>
          <p:nvPr/>
        </p:nvSpPr>
        <p:spPr>
          <a:xfrm>
            <a:off x="4283965" y="1802981"/>
            <a:ext cx="576064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: вверх 34">
            <a:extLst>
              <a:ext uri="{FF2B5EF4-FFF2-40B4-BE49-F238E27FC236}">
                <a16:creationId xmlns:a16="http://schemas.microsoft.com/office/drawing/2014/main" id="{2236AEDD-B00A-5D35-B9AC-B20C273EB62A}"/>
              </a:ext>
            </a:extLst>
          </p:cNvPr>
          <p:cNvSpPr/>
          <p:nvPr/>
        </p:nvSpPr>
        <p:spPr>
          <a:xfrm>
            <a:off x="4283965" y="3217595"/>
            <a:ext cx="576064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: вверх 35">
            <a:extLst>
              <a:ext uri="{FF2B5EF4-FFF2-40B4-BE49-F238E27FC236}">
                <a16:creationId xmlns:a16="http://schemas.microsoft.com/office/drawing/2014/main" id="{6899B255-E92F-50FD-D9F8-DBC4F2A870B7}"/>
              </a:ext>
            </a:extLst>
          </p:cNvPr>
          <p:cNvSpPr/>
          <p:nvPr/>
        </p:nvSpPr>
        <p:spPr>
          <a:xfrm>
            <a:off x="4283965" y="4632209"/>
            <a:ext cx="576064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67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58DF20A-27D0-AEAC-B576-00AD47FEC4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260867"/>
              </p:ext>
            </p:extLst>
          </p:nvPr>
        </p:nvGraphicFramePr>
        <p:xfrm>
          <a:off x="602838" y="1247866"/>
          <a:ext cx="7938324" cy="5122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0165">
                  <a:extLst>
                    <a:ext uri="{9D8B030D-6E8A-4147-A177-3AD203B41FA5}">
                      <a16:colId xmlns:a16="http://schemas.microsoft.com/office/drawing/2014/main" val="454806999"/>
                    </a:ext>
                  </a:extLst>
                </a:gridCol>
                <a:gridCol w="3056231">
                  <a:extLst>
                    <a:ext uri="{9D8B030D-6E8A-4147-A177-3AD203B41FA5}">
                      <a16:colId xmlns:a16="http://schemas.microsoft.com/office/drawing/2014/main" val="2586777905"/>
                    </a:ext>
                  </a:extLst>
                </a:gridCol>
                <a:gridCol w="3201928">
                  <a:extLst>
                    <a:ext uri="{9D8B030D-6E8A-4147-A177-3AD203B41FA5}">
                      <a16:colId xmlns:a16="http://schemas.microsoft.com/office/drawing/2014/main" val="2866936786"/>
                    </a:ext>
                  </a:extLst>
                </a:gridCol>
              </a:tblGrid>
              <a:tr h="704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Рефлексивная деятельность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Аналитическая текстовая деятельность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Продуктивная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текстовая деятельность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1467693"/>
                  </a:ext>
                </a:extLst>
              </a:tr>
              <a:tr h="1377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 определения цели и выбора способов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«Зачем я буду читать этот текст?», «Что мне нужно сделать, чтобы воспринять текст правильно?», «Как я это буду делать?»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«Зачем я буду создавать текст?», «Какую мысль я хочу донести до читателя?», «В какой форме я буду передавать эту мысль?»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2657422"/>
                  </a:ext>
                </a:extLst>
              </a:tr>
              <a:tr h="1519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 деятельности, оценка промежуточных результатов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«Что я делаю, чтобы понять текст?», «Что я понял, а что не понял в тексте?», «Как я восполню пробелы в понимании?»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«Что я делаю, чтобы создать текст?», «Правильно ли я выбрал способ изложения?», «Соответствует ли создаваемое поставленной цели?», «Нужно ли что-то менять?», «Как это можно сделать?»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5496657"/>
                  </a:ext>
                </a:extLst>
              </a:tr>
              <a:tr h="1519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 результата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«Каков замысел автора?» «Какими средствами автору удалось этот замысел реализовать?», «Чему я научился, прочитав текст и обдумав его содержание?»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«Удалось ли мне донести свой замысел до читателя?», «Что у меня получилось, а что мне не удалось?», «Чему я научился?», «Как я буду действовать при создании новых текстов?»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6666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6168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1948</TotalTime>
  <Words>558</Words>
  <Application>Microsoft Office PowerPoint</Application>
  <PresentationFormat>Экран (4:3)</PresentationFormat>
  <Paragraphs>70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 ВЛАДЕНИЕ НАВЫКАМИ СМЫСЛОВОГО ЧТЕНИЯ  КАК УСЛОВИЕ УСПЕШНОЙ ТЕКСТОВОЙ ДЕЯТЕЛЬНОСТИ ШКОЛЬНИКА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Sofia</dc:creator>
  <cp:lastModifiedBy>Анна</cp:lastModifiedBy>
  <cp:revision>150</cp:revision>
  <cp:lastPrinted>2022-06-09T05:22:46Z</cp:lastPrinted>
  <dcterms:created xsi:type="dcterms:W3CDTF">2018-09-17T13:51:28Z</dcterms:created>
  <dcterms:modified xsi:type="dcterms:W3CDTF">2022-11-27T12:36:13Z</dcterms:modified>
</cp:coreProperties>
</file>