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90" r:id="rId3"/>
    <p:sldId id="348" r:id="rId4"/>
    <p:sldId id="349" r:id="rId5"/>
    <p:sldId id="351" r:id="rId6"/>
    <p:sldId id="350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47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95F172F-A856-3D4C-B549-37A69151F42C}">
          <p14:sldIdLst>
            <p14:sldId id="270"/>
            <p14:sldId id="290"/>
            <p14:sldId id="348"/>
            <p14:sldId id="349"/>
            <p14:sldId id="351"/>
            <p14:sldId id="350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3191"/>
    <a:srgbClr val="6D276A"/>
    <a:srgbClr val="3A6E8E"/>
    <a:srgbClr val="71DAEB"/>
    <a:srgbClr val="CEDDF2"/>
    <a:srgbClr val="ECDFF5"/>
    <a:srgbClr val="CAF3C5"/>
    <a:srgbClr val="1E5260"/>
    <a:srgbClr val="8853B9"/>
    <a:srgbClr val="D7E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2764" autoAdjust="0"/>
  </p:normalViewPr>
  <p:slideViewPr>
    <p:cSldViewPr>
      <p:cViewPr varScale="1">
        <p:scale>
          <a:sx n="76" d="100"/>
          <a:sy n="76" d="100"/>
        </p:scale>
        <p:origin x="77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1"/>
            <a:ext cx="2946351" cy="4960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AD4C-CFD2-47D3-B93D-939F5330EB9F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28960"/>
            <a:ext cx="2946351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1244-DDC3-4122-AEC3-2DEB83F46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3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8A6C9-D5AC-E84C-B658-AD7D92776A0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8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B6868-6167-0A41-B6D5-4ACD1FA9C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B6868-6167-0A41-B6D5-4ACD1FA9CF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8808A-BCC2-4075-92C8-B6644E6290B2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8400-0658-4A70-88B7-291BA28E6087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521A-57DF-4C4B-9C66-FDDB2F597331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EC72-DC0A-4288-A51C-230F09492838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9314-F06D-4A77-B0D7-7508AFF81B4D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41F6-7263-43F6-99B1-CE7FDB6FDA5D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24BA-EFC9-47F9-8307-3BAC5A57C8B3}" type="datetime1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E78-644B-4138-BD0F-D95302950CE9}" type="datetime1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2967-08E8-4325-97EB-F3F0329F998F}" type="datetime1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A4BC-FF46-456F-A031-3BEDB103DFB4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8AB1-B98D-4E21-9700-EA22B4EFD8DA}" type="datetime1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BF9C-2680-4582-85FA-7AC577CB5CDB}" type="datetime1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84-21BF-45EB-93D2-B81AE5863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415"/>
            <a:ext cx="9147215" cy="6860415"/>
            <a:chOff x="0" y="-224730"/>
            <a:chExt cx="9144000" cy="67901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24730"/>
              <a:ext cx="9144000" cy="6790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24730"/>
              <a:ext cx="5652120" cy="1936263"/>
            </a:xfrm>
            <a:prstGeom prst="rect">
              <a:avLst/>
            </a:prstGeom>
          </p:spPr>
        </p:pic>
      </p:grpSp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263576" y="2532271"/>
            <a:ext cx="7484888" cy="9687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br>
              <a:rPr lang="en-US" sz="28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sz="28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СОВРЕМЕННАЯ ДИДАКТИКА И</a:t>
            </a:r>
            <a:r>
              <a:rPr lang="en-US" sz="28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ПРОБЛЕМЫ ШКОЛЬНОЙ</a:t>
            </a:r>
            <a:r>
              <a:rPr lang="en-US" sz="28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УСПЕШНОСТИ</a:t>
            </a:r>
            <a:br>
              <a:rPr lang="ru-RU" sz="2400" b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endParaRPr lang="ru-RU" altLang="ru-RU" sz="24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371" y="5505152"/>
            <a:ext cx="7862887" cy="1293812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6600FF"/>
                </a:solidFill>
              </a:rPr>
              <a:t> </a:t>
            </a:r>
            <a:endParaRPr lang="ru-RU" altLang="ru-RU" sz="2600" dirty="0">
              <a:solidFill>
                <a:srgbClr val="3A6E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5613" y="4325729"/>
            <a:ext cx="7203306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Н. Ф. Виноградова,</a:t>
            </a: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2400" i="1" dirty="0">
                <a:solidFill>
                  <a:srgbClr val="6D276A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член-корр. РАО, д.п.н., проф., засл. деятель науки РФ, зав. лабораторией начального общего образования </a:t>
            </a:r>
            <a:endParaRPr lang="ru-RU" altLang="ru-RU" sz="2400" dirty="0">
              <a:solidFill>
                <a:srgbClr val="6D276A"/>
              </a:solidFill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4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E410F803-1E01-A3D4-4CE3-E622FC3D1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5746"/>
              </p:ext>
            </p:extLst>
          </p:nvPr>
        </p:nvGraphicFramePr>
        <p:xfrm>
          <a:off x="467544" y="1303386"/>
          <a:ext cx="8208912" cy="484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3781154223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4255864159"/>
                    </a:ext>
                  </a:extLst>
                </a:gridCol>
              </a:tblGrid>
              <a:tr h="12100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Структурная единица учебной  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Требование стандарта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602793"/>
                  </a:ext>
                </a:extLst>
              </a:tr>
              <a:tr h="12100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Потребность, мотив,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задача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«Овладение разными типами учебных действий, включающими способность принимать и сохранять учебную цель и задачу»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9632831"/>
                  </a:ext>
                </a:extLst>
              </a:tr>
              <a:tr h="12100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действия и операции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«планировать реализацию учебной задачи»</a:t>
                      </a:r>
                    </a:p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257312"/>
                  </a:ext>
                </a:extLst>
              </a:tr>
              <a:tr h="12100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 самоконтроль, оценка и самооценка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«контролировать и оценивать свои действия, проводить констатирующий и предвосхищающий контроль по результату и способу действия»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9777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60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32AB1-B91F-D644-090A-66B34664B95A}"/>
              </a:ext>
            </a:extLst>
          </p:cNvPr>
          <p:cNvSpPr txBox="1"/>
          <p:nvPr/>
        </p:nvSpPr>
        <p:spPr>
          <a:xfrm>
            <a:off x="467545" y="604785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феномены учебной деятельности:</a:t>
            </a:r>
            <a:endParaRPr lang="ru-RU" dirty="0">
              <a:solidFill>
                <a:srgbClr val="6D27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64A8BC5-87C3-7A62-CBC7-E4DE11F40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3" y="1401229"/>
            <a:ext cx="2876314" cy="18722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AD340D-2AAE-EB34-671C-B1B1DDD36BDE}"/>
              </a:ext>
            </a:extLst>
          </p:cNvPr>
          <p:cNvSpPr txBox="1"/>
          <p:nvPr/>
        </p:nvSpPr>
        <p:spPr>
          <a:xfrm>
            <a:off x="3419872" y="1401229"/>
            <a:ext cx="54726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F31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МОТИВ –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обучающегося к познанию, его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самоустановка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«хочу узнавать новое, знаю, что может быть трудно, но преодолею.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F45258-D733-4C98-3CDD-CC074B828F7E}"/>
              </a:ext>
            </a:extLst>
          </p:cNvPr>
          <p:cNvSpPr txBox="1"/>
          <p:nvPr/>
        </p:nvSpPr>
        <p:spPr>
          <a:xfrm>
            <a:off x="391836" y="3473514"/>
            <a:ext cx="850064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F31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ДЕЙСТВИЯ, включающие элементы инсайта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F31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проблемной ситуации, открытие путей решения учебной задачи. 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F31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 направленность на контроль и оценку </a:t>
            </a:r>
            <a:r>
              <a:rPr kumimoji="0" lang="ru-RU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достижения учебной задачи (что сделано?) и </a:t>
            </a:r>
            <a:r>
              <a:rPr kumimoji="0" lang="ru-RU" sz="24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ее решения (как сделано?)</a:t>
            </a:r>
          </a:p>
        </p:txBody>
      </p:sp>
    </p:spTree>
    <p:extLst>
      <p:ext uri="{BB962C8B-B14F-4D97-AF65-F5344CB8AC3E}">
        <p14:creationId xmlns:p14="http://schemas.microsoft.com/office/powerpoint/2010/main" val="300157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32AB1-B91F-D644-090A-66B34664B95A}"/>
              </a:ext>
            </a:extLst>
          </p:cNvPr>
          <p:cNvSpPr txBox="1"/>
          <p:nvPr/>
        </p:nvSpPr>
        <p:spPr>
          <a:xfrm>
            <a:off x="467545" y="404473"/>
            <a:ext cx="8424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Риски репродуктивного обучения. </a:t>
            </a:r>
          </a:p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субъекта обучения  (обучающегося):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D340D-2AAE-EB34-671C-B1B1DDD36BDE}"/>
              </a:ext>
            </a:extLst>
          </p:cNvPr>
          <p:cNvSpPr txBox="1"/>
          <p:nvPr/>
        </p:nvSpPr>
        <p:spPr>
          <a:xfrm>
            <a:off x="2123728" y="1449544"/>
            <a:ext cx="67687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усвоения готового образца во-многом зависит от индивидуальных особенностей памяти,    внимания, восприятия…; </a:t>
            </a: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развивается умение работать в новых и нестандартных ситуациях (ученик 	«привязан» к  типовой ситуации); </a:t>
            </a: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готового способа действия не мешает становлению самоконтроля и самооценки;</a:t>
            </a: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уделяет внимание становлению мотива учебной деятельности – его принятию и удержанию; </a:t>
            </a: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низком уровне остается операциональная составляющая деятельности (образец первичен); </a:t>
            </a:r>
          </a:p>
          <a:p>
            <a:pPr marL="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 использует совместно-распределительную форму взаимодействия с учащимися, при которой алгоритм решения формируется в совместной деятельности с учениками.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5D34C9A1-468C-DF00-6FB4-7BBD5FDE2E91}"/>
              </a:ext>
            </a:extLst>
          </p:cNvPr>
          <p:cNvSpPr/>
          <p:nvPr/>
        </p:nvSpPr>
        <p:spPr>
          <a:xfrm>
            <a:off x="467751" y="1636347"/>
            <a:ext cx="1224135" cy="292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8B3715-763A-6ECD-D65D-DC8970C8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01" y="2521671"/>
            <a:ext cx="1255885" cy="3535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8D908D-0ECD-63BA-0CCB-A5721C3B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01" y="3180446"/>
            <a:ext cx="1255885" cy="3535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5BC01B-C46A-C972-6F44-5D2944A98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0" y="4497996"/>
            <a:ext cx="1255885" cy="3535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297973-033B-BD04-D4E7-AEBD58FCF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67" y="3839221"/>
            <a:ext cx="1255885" cy="3535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6E90C8-8E06-6B98-7AA5-D8A0E0E54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67" y="5211070"/>
            <a:ext cx="1255885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32AB1-B91F-D644-090A-66B34664B95A}"/>
              </a:ext>
            </a:extLst>
          </p:cNvPr>
          <p:cNvSpPr txBox="1"/>
          <p:nvPr/>
        </p:nvSpPr>
        <p:spPr>
          <a:xfrm>
            <a:off x="899592" y="404473"/>
            <a:ext cx="79928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процессу интеграции предметных и метапредметных результатов: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D340D-2AAE-EB34-671C-B1B1DDD36BDE}"/>
              </a:ext>
            </a:extLst>
          </p:cNvPr>
          <p:cNvSpPr txBox="1"/>
          <p:nvPr/>
        </p:nvSpPr>
        <p:spPr>
          <a:xfrm>
            <a:off x="723734" y="2204864"/>
            <a:ext cx="7920880" cy="371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«не спешить»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не объявлять, что   УУД сформировано, не проверив его на разном предметном содержании;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«не путать»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формировать обобщенное      представление об УУД;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«не обвинять»</a:t>
            </a: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не считать, что в ошибках и трудностях виноват только учащийся; корректировать свою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18554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32AB1-B91F-D644-090A-66B34664B95A}"/>
              </a:ext>
            </a:extLst>
          </p:cNvPr>
          <p:cNvSpPr txBox="1"/>
          <p:nvPr/>
        </p:nvSpPr>
        <p:spPr>
          <a:xfrm>
            <a:off x="899592" y="632329"/>
            <a:ext cx="79928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неуспеваемости обучающихся: взгляд учителя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D340D-2AAE-EB34-671C-B1B1DDD36BDE}"/>
              </a:ext>
            </a:extLst>
          </p:cNvPr>
          <p:cNvSpPr txBox="1"/>
          <p:nvPr/>
        </p:nvSpPr>
        <p:spPr>
          <a:xfrm>
            <a:off x="708454" y="1837483"/>
            <a:ext cx="7920880" cy="379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индивидуальный уровень развития обучающегося.  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качества личности, характеризующие обучающегося негативно: леность, невнимательность…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познавательных мотивов.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неблагополучные условия семейного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282556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32AB1-B91F-D644-090A-66B34664B95A}"/>
              </a:ext>
            </a:extLst>
          </p:cNvPr>
          <p:cNvSpPr txBox="1"/>
          <p:nvPr/>
        </p:nvSpPr>
        <p:spPr>
          <a:xfrm>
            <a:off x="899592" y="632329"/>
            <a:ext cx="79928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школе проявляется тенденция: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D340D-2AAE-EB34-671C-B1B1DDD36BDE}"/>
              </a:ext>
            </a:extLst>
          </p:cNvPr>
          <p:cNvSpPr txBox="1"/>
          <p:nvPr/>
        </p:nvSpPr>
        <p:spPr>
          <a:xfrm>
            <a:off x="2994193" y="1977789"/>
            <a:ext cx="5929542" cy="336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Неуспешность обучающегося как субъекта учения ПРОВОЦИРУЕТСЯ трудностями субъекта обучения: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учителя обеспечить условия для реализации стандарта.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C5FD05-A1E8-DC20-0AC6-E288AB085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22" y="1980815"/>
            <a:ext cx="2344765" cy="15300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9DB8D-E638-4A3E-2933-48567AFD4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21" y="4107384"/>
            <a:ext cx="2344765" cy="15591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728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32AB1-B91F-D644-090A-66B34664B95A}"/>
              </a:ext>
            </a:extLst>
          </p:cNvPr>
          <p:cNvSpPr txBox="1"/>
          <p:nvPr/>
        </p:nvSpPr>
        <p:spPr>
          <a:xfrm>
            <a:off x="899592" y="452571"/>
            <a:ext cx="7992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стиля взаимодействия субъектов        образовательной деятельности, которые приводят к неуспешности учения и обучения: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AD340D-2AAE-EB34-671C-B1B1DDD36BDE}"/>
              </a:ext>
            </a:extLst>
          </p:cNvPr>
          <p:cNvSpPr txBox="1"/>
          <p:nvPr/>
        </p:nvSpPr>
        <p:spPr>
          <a:xfrm>
            <a:off x="422248" y="1782198"/>
            <a:ext cx="8326216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не имеет права на ошибку;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берет на себя оценку любого ответа, действия, реакции ученика, не давая возможность участвовать в этом другим детям;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не имеет права на свое мнение, его ответы всегда должны совпадать с мнением учителя;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оценивает отметкой процесс деятельности, когда умение или навык еще не сформировались;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получить отрицательной реакции, дети не проявляют инициативы и 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0387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2BBD8-968F-C2AF-6EB9-E13784791B20}"/>
              </a:ext>
            </a:extLst>
          </p:cNvPr>
          <p:cNvSpPr txBox="1"/>
          <p:nvPr/>
        </p:nvSpPr>
        <p:spPr>
          <a:xfrm>
            <a:off x="683568" y="3105834"/>
            <a:ext cx="77768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4930"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A6E8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663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80CCA-AAE9-3071-69CC-EE05E7B2C8FE}"/>
              </a:ext>
            </a:extLst>
          </p:cNvPr>
          <p:cNvSpPr txBox="1"/>
          <p:nvPr/>
        </p:nvSpPr>
        <p:spPr>
          <a:xfrm>
            <a:off x="708454" y="684310"/>
            <a:ext cx="7848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D27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успешности учения: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F40E7-AC75-DB9A-DAF0-DB2CF769ED1B}"/>
              </a:ext>
            </a:extLst>
          </p:cNvPr>
          <p:cNvSpPr txBox="1"/>
          <p:nvPr/>
        </p:nvSpPr>
        <p:spPr>
          <a:xfrm>
            <a:off x="827584" y="1362323"/>
            <a:ext cx="784887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постоянство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учебных задач;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свои знания в учебной и внеучебной деятельности;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проявлять инициативу и творчество;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устойчивых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положительных эмоций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 в результате учебной деятельности;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успешности обучения в близкой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дальней перспективе;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совпадение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чужих ожиданий со своими;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окружающими (учитель, родители,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одноклассники,) учебных успехов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одобрительные оценки с их стороны;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297860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639C5-734E-00DD-E7D7-84F3F4FA004D}"/>
              </a:ext>
            </a:extLst>
          </p:cNvPr>
          <p:cNvSpPr txBox="1"/>
          <p:nvPr/>
        </p:nvSpPr>
        <p:spPr>
          <a:xfrm>
            <a:off x="827584" y="927890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 г.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компонент Государственного стандарта НОО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99302-A68B-3DBC-F044-1407327950CD}"/>
              </a:ext>
            </a:extLst>
          </p:cNvPr>
          <p:cNvSpPr txBox="1"/>
          <p:nvPr/>
        </p:nvSpPr>
        <p:spPr>
          <a:xfrm>
            <a:off x="5148064" y="1358777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A6E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учебные умения, навыки и способы действий</a:t>
            </a:r>
            <a:endParaRPr lang="ru-RU" sz="1200" b="1" dirty="0">
              <a:solidFill>
                <a:srgbClr val="3A6E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2A080E-CC90-F9C3-F7A1-A5632B5AC678}"/>
              </a:ext>
            </a:extLst>
          </p:cNvPr>
          <p:cNvSpPr txBox="1"/>
          <p:nvPr/>
        </p:nvSpPr>
        <p:spPr>
          <a:xfrm>
            <a:off x="5148064" y="443537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A6E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</a:t>
            </a:r>
            <a:endParaRPr lang="ru-RU" sz="1200" b="1" dirty="0">
              <a:solidFill>
                <a:srgbClr val="3A6E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0910B-44F9-FB4B-6899-508C1A492FA8}"/>
              </a:ext>
            </a:extLst>
          </p:cNvPr>
          <p:cNvSpPr txBox="1"/>
          <p:nvPr/>
        </p:nvSpPr>
        <p:spPr>
          <a:xfrm>
            <a:off x="899592" y="3789040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 г.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НОО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D398D7DA-6E67-79DC-CB3B-E998BA989DFB}"/>
              </a:ext>
            </a:extLst>
          </p:cNvPr>
          <p:cNvSpPr/>
          <p:nvPr/>
        </p:nvSpPr>
        <p:spPr>
          <a:xfrm>
            <a:off x="4031940" y="1871254"/>
            <a:ext cx="108012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9C930956-133C-2C07-EEB5-D0C460B4B3A5}"/>
              </a:ext>
            </a:extLst>
          </p:cNvPr>
          <p:cNvSpPr/>
          <p:nvPr/>
        </p:nvSpPr>
        <p:spPr>
          <a:xfrm>
            <a:off x="4064893" y="4732403"/>
            <a:ext cx="1080120" cy="36004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5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35A05-336D-F27D-268F-334E6542D8F1}"/>
              </a:ext>
            </a:extLst>
          </p:cNvPr>
          <p:cNvSpPr txBox="1"/>
          <p:nvPr/>
        </p:nvSpPr>
        <p:spPr>
          <a:xfrm>
            <a:off x="1276955" y="77237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Л.С. Выготский: </a:t>
            </a:r>
            <a:endParaRPr lang="ru-RU" dirty="0">
              <a:solidFill>
                <a:srgbClr val="6D276A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9486D59-1ABB-EAC3-7451-00FAEBA3B662}"/>
              </a:ext>
            </a:extLst>
          </p:cNvPr>
          <p:cNvSpPr txBox="1">
            <a:spLocks/>
          </p:cNvSpPr>
          <p:nvPr/>
        </p:nvSpPr>
        <p:spPr>
          <a:xfrm>
            <a:off x="457200" y="1511602"/>
            <a:ext cx="8229600" cy="506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ребенка никогда не следует, как тень за отбрасывающим ее предметом, за школьным обучением….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деле, между процессом развития и процессом обучения устанавливаются сложнейшие динамические зависимости, которые нельзя охватить единой, наперед данной, априорной умозрительной формулой»</a:t>
            </a:r>
          </a:p>
        </p:txBody>
      </p:sp>
    </p:spTree>
    <p:extLst>
      <p:ext uri="{BB962C8B-B14F-4D97-AF65-F5344CB8AC3E}">
        <p14:creationId xmlns:p14="http://schemas.microsoft.com/office/powerpoint/2010/main" val="10590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035A05-336D-F27D-268F-334E6542D8F1}"/>
              </a:ext>
            </a:extLst>
          </p:cNvPr>
          <p:cNvSpPr txBox="1"/>
          <p:nvPr/>
        </p:nvSpPr>
        <p:spPr>
          <a:xfrm>
            <a:off x="1276955" y="89186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Л.С. Выготский: </a:t>
            </a:r>
            <a:endParaRPr lang="ru-RU" dirty="0">
              <a:solidFill>
                <a:srgbClr val="6D276A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9486D59-1ABB-EAC3-7451-00FAEBA3B662}"/>
              </a:ext>
            </a:extLst>
          </p:cNvPr>
          <p:cNvSpPr txBox="1">
            <a:spLocks/>
          </p:cNvSpPr>
          <p:nvPr/>
        </p:nvSpPr>
        <p:spPr>
          <a:xfrm>
            <a:off x="457200" y="1488033"/>
            <a:ext cx="8229600" cy="506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«Чем ребенок, которого мы научили читать, отличается от ребенка, который читать не умеет?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которого мы научили читать, отличается от ребенка, который читать не умеет только одним: он умеет читать. Ничего не прибавляется в умственном развитии ребенка, который умеет читать. Это тот же самый ребенок, только грамотный». 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Важно, какие новообразования образуются у ребенка, благодаря обучению.</a:t>
            </a:r>
          </a:p>
          <a:p>
            <a:pPr marL="0" marR="0" lvl="0" indent="36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4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6285DF-3380-E000-BDD9-688DBD06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3380525" cy="3191820"/>
          </a:xfrm>
          <a:prstGeom prst="rect">
            <a:avLst/>
          </a:prstGeom>
        </p:spPr>
      </p:pic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EB2DD4-1827-CB7E-4A3E-A82AD89C2754}"/>
              </a:ext>
            </a:extLst>
          </p:cNvPr>
          <p:cNvSpPr txBox="1"/>
          <p:nvPr/>
        </p:nvSpPr>
        <p:spPr>
          <a:xfrm>
            <a:off x="899592" y="760348"/>
            <a:ext cx="79479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успешности» младшего школьника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72C4E9-0725-8F01-AEC5-E1B8806D11AB}"/>
              </a:ext>
            </a:extLst>
          </p:cNvPr>
          <p:cNvSpPr txBox="1"/>
          <p:nvPr/>
        </p:nvSpPr>
        <p:spPr>
          <a:xfrm>
            <a:off x="5004049" y="2478312"/>
            <a:ext cx="3490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составляющая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60F50-0269-D3D0-00EE-70E1B40164A7}"/>
              </a:ext>
            </a:extLst>
          </p:cNvPr>
          <p:cNvSpPr txBox="1"/>
          <p:nvPr/>
        </p:nvSpPr>
        <p:spPr>
          <a:xfrm>
            <a:off x="5004049" y="3388039"/>
            <a:ext cx="3888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 составляющая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E3D7-8D9B-61EF-9130-82010EB4CC98}"/>
              </a:ext>
            </a:extLst>
          </p:cNvPr>
          <p:cNvSpPr txBox="1"/>
          <p:nvPr/>
        </p:nvSpPr>
        <p:spPr>
          <a:xfrm>
            <a:off x="5004049" y="4297766"/>
            <a:ext cx="3323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составляющая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F177671B-055E-CE9E-CD3C-5F3EBF45CD20}"/>
              </a:ext>
            </a:extLst>
          </p:cNvPr>
          <p:cNvSpPr/>
          <p:nvPr/>
        </p:nvSpPr>
        <p:spPr>
          <a:xfrm>
            <a:off x="3635897" y="4383032"/>
            <a:ext cx="1368152" cy="30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6114A12A-4157-5CA5-14B5-DDFBB1DE2E94}"/>
              </a:ext>
            </a:extLst>
          </p:cNvPr>
          <p:cNvSpPr/>
          <p:nvPr/>
        </p:nvSpPr>
        <p:spPr>
          <a:xfrm>
            <a:off x="3609232" y="2572084"/>
            <a:ext cx="1368152" cy="30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75DDBFA-3673-5AE8-4DB4-D4C2FF5F5CC5}"/>
              </a:ext>
            </a:extLst>
          </p:cNvPr>
          <p:cNvSpPr/>
          <p:nvPr/>
        </p:nvSpPr>
        <p:spPr>
          <a:xfrm>
            <a:off x="3635897" y="3479419"/>
            <a:ext cx="1368152" cy="30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11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138EF-3A54-9988-F12E-B9E20C789BA5}"/>
              </a:ext>
            </a:extLst>
          </p:cNvPr>
          <p:cNvSpPr txBox="1"/>
          <p:nvPr/>
        </p:nvSpPr>
        <p:spPr>
          <a:xfrm>
            <a:off x="708454" y="1546989"/>
            <a:ext cx="82564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логические 	действия. Базовые исследовательские 	действия. Работа с информацией.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УУД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владение диалогом; сформированность смыслового чтения; 	создание устных и письменных текстов; конструирование обобщений и выводов.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 УУД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самоорганизация, самоконтроль, самооценка.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соблюдение правил, умение лидировать и подчиняться, умение объективно оценивать одноклассников.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A5FF6-D2F3-47DE-7C9A-53C90A080A3D}"/>
              </a:ext>
            </a:extLst>
          </p:cNvPr>
          <p:cNvSpPr txBox="1"/>
          <p:nvPr/>
        </p:nvSpPr>
        <p:spPr>
          <a:xfrm>
            <a:off x="509044" y="520200"/>
            <a:ext cx="84114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обучения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«Окружающий мир»</a:t>
            </a:r>
          </a:p>
        </p:txBody>
      </p:sp>
    </p:spTree>
    <p:extLst>
      <p:ext uri="{BB962C8B-B14F-4D97-AF65-F5344CB8AC3E}">
        <p14:creationId xmlns:p14="http://schemas.microsoft.com/office/powerpoint/2010/main" val="310142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138EF-3A54-9988-F12E-B9E20C789BA5}"/>
              </a:ext>
            </a:extLst>
          </p:cNvPr>
          <p:cNvSpPr txBox="1"/>
          <p:nvPr/>
        </p:nvSpPr>
        <p:spPr>
          <a:xfrm>
            <a:off x="551995" y="1721433"/>
            <a:ext cx="80400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процесса обучения в рамках ведущей деятельности.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приоритета репродуктивного построения учебного процесса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формирования предметных и метапредметных требований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стиля взаимодействия субъектов образовательных 		     отношений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A5FF6-D2F3-47DE-7C9A-53C90A080A3D}"/>
              </a:ext>
            </a:extLst>
          </p:cNvPr>
          <p:cNvSpPr txBox="1"/>
          <p:nvPr/>
        </p:nvSpPr>
        <p:spPr>
          <a:xfrm>
            <a:off x="509044" y="520200"/>
            <a:ext cx="8411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процесса реализации ФГОС  НОО и ООО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6D276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1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30"/>
          </a:xfrm>
        </p:grpSpPr>
        <p:pic>
          <p:nvPicPr>
            <p:cNvPr id="5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790" y="0"/>
              <a:ext cx="2792210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955" y="0"/>
              <a:ext cx="5090601" cy="313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24"/>
            <p:cNvSpPr>
              <a:spLocks/>
            </p:cNvSpPr>
            <p:nvPr/>
          </p:nvSpPr>
          <p:spPr bwMode="auto">
            <a:xfrm>
              <a:off x="0" y="6565969"/>
              <a:ext cx="708454" cy="292461"/>
            </a:xfrm>
            <a:custGeom>
              <a:avLst/>
              <a:gdLst>
                <a:gd name="T0" fmla="*/ 1260779 w 1261110"/>
                <a:gd name="T1" fmla="*/ 432003 h 432434"/>
                <a:gd name="T2" fmla="*/ 0 w 1261110"/>
                <a:gd name="T3" fmla="*/ 432003 h 432434"/>
                <a:gd name="T4" fmla="*/ 0 w 1261110"/>
                <a:gd name="T5" fmla="*/ 0 h 432434"/>
                <a:gd name="T6" fmla="*/ 1260779 w 1261110"/>
                <a:gd name="T7" fmla="*/ 0 h 432434"/>
                <a:gd name="T8" fmla="*/ 1260779 w 1261110"/>
                <a:gd name="T9" fmla="*/ 432003 h 43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1110"/>
                <a:gd name="T16" fmla="*/ 0 h 432434"/>
                <a:gd name="T17" fmla="*/ 1261110 w 1261110"/>
                <a:gd name="T18" fmla="*/ 432434 h 43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1110" h="432434">
                  <a:moveTo>
                    <a:pt x="1260779" y="432003"/>
                  </a:moveTo>
                  <a:lnTo>
                    <a:pt x="0" y="432003"/>
                  </a:lnTo>
                  <a:lnTo>
                    <a:pt x="0" y="0"/>
                  </a:lnTo>
                  <a:lnTo>
                    <a:pt x="1260779" y="0"/>
                  </a:lnTo>
                  <a:lnTo>
                    <a:pt x="1260779" y="432003"/>
                  </a:lnTo>
                  <a:close/>
                </a:path>
              </a:pathLst>
            </a:custGeom>
            <a:solidFill>
              <a:srgbClr val="3A6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" y="55980"/>
            <a:ext cx="744583" cy="9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4193B10-D779-4ADC-9156-ADC21C4AA33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138EF-3A54-9988-F12E-B9E20C789BA5}"/>
              </a:ext>
            </a:extLst>
          </p:cNvPr>
          <p:cNvSpPr txBox="1"/>
          <p:nvPr/>
        </p:nvSpPr>
        <p:spPr>
          <a:xfrm>
            <a:off x="2915816" y="1936877"/>
            <a:ext cx="567618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значимая деятельность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обучающийся несет ответственность за участие в ней;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потребностная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возрастного периода, которая обеспечивает развитие ее субъекта;  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предыдущей и последующей деятельностями.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A5FF6-D2F3-47DE-7C9A-53C90A080A3D}"/>
              </a:ext>
            </a:extLst>
          </p:cNvPr>
          <p:cNvSpPr txBox="1"/>
          <p:nvPr/>
        </p:nvSpPr>
        <p:spPr>
          <a:xfrm>
            <a:off x="527300" y="904639"/>
            <a:ext cx="84114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6D276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учебной деятельности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6D276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B4D7C263-8F7F-D526-0992-03E8E99087B6}"/>
              </a:ext>
            </a:extLst>
          </p:cNvPr>
          <p:cNvSpPr/>
          <p:nvPr/>
        </p:nvSpPr>
        <p:spPr>
          <a:xfrm>
            <a:off x="730208" y="4961944"/>
            <a:ext cx="1728192" cy="292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7BC777B3-2C52-3256-6A7C-E739ABC82BFB}"/>
              </a:ext>
            </a:extLst>
          </p:cNvPr>
          <p:cNvSpPr/>
          <p:nvPr/>
        </p:nvSpPr>
        <p:spPr>
          <a:xfrm>
            <a:off x="714631" y="3698700"/>
            <a:ext cx="1728192" cy="292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978D346-285B-7E2D-2571-E42C7EFF9FF2}"/>
              </a:ext>
            </a:extLst>
          </p:cNvPr>
          <p:cNvSpPr/>
          <p:nvPr/>
        </p:nvSpPr>
        <p:spPr>
          <a:xfrm>
            <a:off x="714631" y="2470108"/>
            <a:ext cx="1728192" cy="292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52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894</Words>
  <Application>Microsoft Office PowerPoint</Application>
  <PresentationFormat>Экран (4:3)</PresentationFormat>
  <Paragraphs>104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СОВРЕМЕННАЯ ДИДАКТИКА И ПРОБЛЕМЫ ШКОЛЬНОЙ УСПЕШНОСТИ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Анна</cp:lastModifiedBy>
  <cp:revision>150</cp:revision>
  <cp:lastPrinted>2022-06-09T05:22:46Z</cp:lastPrinted>
  <dcterms:created xsi:type="dcterms:W3CDTF">2018-09-17T13:51:28Z</dcterms:created>
  <dcterms:modified xsi:type="dcterms:W3CDTF">2022-11-27T16:35:47Z</dcterms:modified>
</cp:coreProperties>
</file>