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0" r:id="rId2"/>
    <p:sldId id="290" r:id="rId3"/>
    <p:sldId id="316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8" r:id="rId12"/>
    <p:sldId id="349" r:id="rId13"/>
    <p:sldId id="352" r:id="rId14"/>
    <p:sldId id="350" r:id="rId15"/>
    <p:sldId id="353" r:id="rId16"/>
    <p:sldId id="355" r:id="rId17"/>
    <p:sldId id="354" r:id="rId18"/>
    <p:sldId id="351" r:id="rId19"/>
    <p:sldId id="356" r:id="rId20"/>
    <p:sldId id="347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76A"/>
    <a:srgbClr val="6F3191"/>
    <a:srgbClr val="3A6E8E"/>
    <a:srgbClr val="71DAEB"/>
    <a:srgbClr val="CEDDF2"/>
    <a:srgbClr val="ECDFF5"/>
    <a:srgbClr val="CAF3C5"/>
    <a:srgbClr val="1E5260"/>
    <a:srgbClr val="8853B9"/>
    <a:srgbClr val="D7E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2764" autoAdjust="0"/>
  </p:normalViewPr>
  <p:slideViewPr>
    <p:cSldViewPr>
      <p:cViewPr varScale="1">
        <p:scale>
          <a:sx n="80" d="100"/>
          <a:sy n="80" d="100"/>
        </p:scale>
        <p:origin x="94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51" cy="4960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9" y="1"/>
            <a:ext cx="2946351" cy="4960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AD4C-CFD2-47D3-B93D-939F5330EB9F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960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9" y="9428960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51244-DDC3-4122-AEC3-2DEB83F4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3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8A6C9-D5AC-E84C-B658-AD7D92776A0A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88"/>
            <a:ext cx="5437821" cy="3908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B6868-6167-0A41-B6D5-4ACD1FA9C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B6868-6167-0A41-B6D5-4ACD1FA9CF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B6868-6167-0A41-B6D5-4ACD1FA9CF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9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B6868-6167-0A41-B6D5-4ACD1FA9CFF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8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B6868-6167-0A41-B6D5-4ACD1FA9CFF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9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B6868-6167-0A41-B6D5-4ACD1FA9CFF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B6868-6167-0A41-B6D5-4ACD1FA9CFF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7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808A-BCC2-4075-92C8-B6644E6290B2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8400-0658-4A70-88B7-291BA28E6087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521A-57DF-4C4B-9C66-FDDB2F597331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EC72-DC0A-4288-A51C-230F09492838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9314-F06D-4A77-B0D7-7508AFF81B4D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41F6-7263-43F6-99B1-CE7FDB6FDA5D}" type="datetime1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24BA-EFC9-47F9-8307-3BAC5A57C8B3}" type="datetime1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DE78-644B-4138-BD0F-D95302950CE9}" type="datetime1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2967-08E8-4325-97EB-F3F0329F998F}" type="datetime1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A4BC-FF46-456F-A031-3BEDB103DFB4}" type="datetime1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8AB1-B98D-4E21-9700-EA22B4EFD8DA}" type="datetime1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BF9C-2680-4582-85FA-7AC577CB5CDB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2415"/>
            <a:ext cx="9147215" cy="6860415"/>
            <a:chOff x="0" y="-224730"/>
            <a:chExt cx="9144000" cy="67901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4730"/>
              <a:ext cx="9144000" cy="6790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24730"/>
              <a:ext cx="5652120" cy="1936263"/>
            </a:xfrm>
            <a:prstGeom prst="rect">
              <a:avLst/>
            </a:prstGeom>
          </p:spPr>
        </p:pic>
      </p:grp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263576" y="2636912"/>
            <a:ext cx="7395343" cy="12938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ДИФФЕРЕНЦИРОВАННЫЙ ПОДХОД К ОБУЧЕНИЮ И ЕГО РЕАЛИЗАЦИЯ НА УРОКАХ РУССКОГО ЯЗЫКА В АСПЕКТЕ ПРЕЕМСТВЕННОСТИ</a:t>
            </a:r>
            <a:endParaRPr lang="ru-RU" altLang="ru-RU" sz="2400" dirty="0">
              <a:solidFill>
                <a:srgbClr val="6D276A"/>
              </a:solidFill>
              <a:latin typeface="Times New Roman" pitchFamily="18" charset="0"/>
              <a:ea typeface="Yu Mincho Light" pitchFamily="18" charset="-128"/>
              <a:cs typeface="Times New Roman" pitchFamily="18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8371" y="5505152"/>
            <a:ext cx="7862887" cy="1293812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ru-RU" altLang="ru-RU" sz="2000" dirty="0">
                <a:solidFill>
                  <a:srgbClr val="6600FF"/>
                </a:solidFill>
              </a:rPr>
              <a:t> </a:t>
            </a:r>
            <a:endParaRPr lang="ru-RU" altLang="ru-RU" sz="2600" dirty="0">
              <a:solidFill>
                <a:srgbClr val="3A6E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55613" y="4325729"/>
            <a:ext cx="7203306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2400" b="1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Ю. Н. Гостева, </a:t>
            </a:r>
          </a:p>
          <a:p>
            <a:pPr algn="r">
              <a:lnSpc>
                <a:spcPct val="80000"/>
              </a:lnSpc>
            </a:pPr>
            <a:r>
              <a:rPr lang="ru-RU" sz="2400" b="1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к.п.н., заслуженный учитель РФ, </a:t>
            </a:r>
          </a:p>
          <a:p>
            <a:pPr algn="r">
              <a:lnSpc>
                <a:spcPct val="80000"/>
              </a:lnSpc>
            </a:pPr>
            <a:r>
              <a:rPr lang="ru-RU" sz="2400" b="1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с.н.с. лаборатории филологического </a:t>
            </a:r>
          </a:p>
          <a:p>
            <a:pPr algn="r">
              <a:lnSpc>
                <a:spcPct val="80000"/>
              </a:lnSpc>
            </a:pPr>
            <a:r>
              <a:rPr lang="ru-RU" sz="2400" b="1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94034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63D8B-E5BD-60DC-BC93-7CA6C8B78F42}"/>
              </a:ext>
            </a:extLst>
          </p:cNvPr>
          <p:cNvSpPr txBox="1"/>
          <p:nvPr/>
        </p:nvSpPr>
        <p:spPr>
          <a:xfrm>
            <a:off x="762154" y="652070"/>
            <a:ext cx="76196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ДИАГНОСТИКИ К ОБУЧЕНИЮ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527300" y="1180862"/>
            <a:ext cx="799288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и системное развитие на уроках русского языка в начальной и основной общеобразовательной школе таких универсальных интеллектуальных умений, как сравнение, анализ, синтез, абстракция, обобщение, классификация, установление закономерностей, конкретизация и т.п., является непременным условием достижения планируемых предметных и метапредметных результатов.</a:t>
            </a:r>
          </a:p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моделирование предметного содержания РАЗНОУРОВНЕВЫХ учебных задач, которые выполняют как диагностическую и обучающую, так и оценочную функцию, имеет особое значение для внедрения в практику преподавания русского языка форм и приемов дифференцированного обучения. Центральное место при этом отводится заданиям, развивающим у младших школьников РЕЧЕМЫСЛИТЕЛЬНЫЕ СПОСОБНОСТИ, ЛОГИЧЕСКОЕ МЫШЛЕНИЕ, ПОЗНАВАТЕЛЬНЫЕ УМЕНИЯ, НАВЫКИ САМОСТОЯТЕЛЬНОЙ УЧЕБНОЙ ДЕЯТЕЛЬНОСТИ.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2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708454" y="1052736"/>
            <a:ext cx="799288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 понятиях и терминах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(распознавание, узнавание, классификация, краткая характеристика изученных понятий и терминов: значение морфемы как компонента значения слова, способ словообразования, грамматическое значение слова, часть речи, имя существительное, имя прилагательное, имя числительное, местоимение, простое предложение, грамматическая основа предложения, однородные члены предложения).</a:t>
            </a:r>
          </a:p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типичными для данной предметной области методами получения нового знания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смысловое чтение, наблюдение, анализ, сравнение, классификация.</a:t>
            </a:r>
          </a:p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информацией, представленной в текстах разных типов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(учебном, справочном, познавательном).</a:t>
            </a:r>
          </a:p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специфичными для данной предметной области моделями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(схема, таблица, модель текста) для решения предметных задач.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6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354227" y="1183729"/>
            <a:ext cx="8665463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существенного признака классификации предложенных объектов.</a:t>
            </a:r>
          </a:p>
          <a:p>
            <a:pPr indent="36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формулировка задания для учащегося: «Тебе нужно провести классификацию данных ниже слов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(главному) признаку. Запиши этот признак и проведи классификацию.</a:t>
            </a:r>
          </a:p>
          <a:p>
            <a:pPr indent="36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запиши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несущественный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главный, второстепенный) признак, по которому можно распределить эти слова на две группы».</a:t>
            </a:r>
          </a:p>
          <a:p>
            <a:pPr indent="360000" algn="just">
              <a:spcBef>
                <a:spcPts val="6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оснований для сравнения объектов.</a:t>
            </a:r>
          </a:p>
          <a:p>
            <a:pPr indent="36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формулировка задания для учащегося: «По каким признакам можно сравнить эти объекты?»</a:t>
            </a:r>
          </a:p>
          <a:p>
            <a:pPr indent="360000" algn="just">
              <a:spcBef>
                <a:spcPts val="6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назначения текста.</a:t>
            </a:r>
          </a:p>
          <a:p>
            <a:pPr indent="36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формулировка задания для учащегося: «С какой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написан текст?»</a:t>
            </a:r>
          </a:p>
          <a:p>
            <a:pPr indent="360000" algn="just">
              <a:spcBef>
                <a:spcPts val="6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информации, представленной в словесной и графической форме.</a:t>
            </a:r>
          </a:p>
          <a:p>
            <a:pPr indent="36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формулировка задания для учащегося: «Запиши характеристику объекта. Обязательно используй информацию из текста и таблицы/диаграммы/рисунка». «Ответь на три вопроса: … Обязательно используй информацию из текста и таблицы/диаграммы/рисунка».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A79F1-3485-2D40-3FEB-7624D6D425A2}"/>
              </a:ext>
            </a:extLst>
          </p:cNvPr>
          <p:cNvSpPr txBox="1"/>
          <p:nvPr/>
        </p:nvSpPr>
        <p:spPr>
          <a:xfrm>
            <a:off x="354227" y="548680"/>
            <a:ext cx="8634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57559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354227" y="692696"/>
            <a:ext cx="866546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нужно разделить предложенные словосочетания на две группы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(главному) признаку. Обращай особое внимание на значение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входящих в словосочетание слов. Запиши этот признак и распредели словосочетания по группам.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характер, обложка книги, колесо автомобиля, нос корабля, острое слово, серебряный колокольчик, головка сыра, безоблачное небо, сердце страны, звуки музыки</a:t>
            </a:r>
          </a:p>
          <a:p>
            <a:pPr indent="36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признак: ________________________________________________</a:t>
            </a:r>
          </a:p>
          <a:p>
            <a:pPr indent="36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по существенному признаку: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группа: ____________________________________________________________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группа: ____________________________________________________________</a:t>
            </a:r>
          </a:p>
          <a:p>
            <a:pPr indent="36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запиши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несущественный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главный, второстепенный) признак, по которому можно распределить эти словосочетания на две группы.</a:t>
            </a:r>
          </a:p>
          <a:p>
            <a:pPr indent="36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Несущественный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(неглавный) признак: ____________________________________</a:t>
            </a:r>
          </a:p>
          <a:p>
            <a:pPr indent="36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несущественному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признаку: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группа: ____________________________________________________________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группа: ____________________________________________________________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41D98-3A66-E102-06CC-B280046E4888}"/>
              </a:ext>
            </a:extLst>
          </p:cNvPr>
          <p:cNvSpPr txBox="1"/>
          <p:nvPr/>
        </p:nvSpPr>
        <p:spPr>
          <a:xfrm>
            <a:off x="155009" y="5493110"/>
            <a:ext cx="4001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Несущественный признак (основание для группировки по несущественному признаку): состав словосочетания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8B76C-AA13-32F5-43D7-591F82A4E2A6}"/>
              </a:ext>
            </a:extLst>
          </p:cNvPr>
          <p:cNvSpPr txBox="1"/>
          <p:nvPr/>
        </p:nvSpPr>
        <p:spPr>
          <a:xfrm>
            <a:off x="4355976" y="5493110"/>
            <a:ext cx="4664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Существенный признак: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одного из слов словосочетания в прямом или в переносном значении.</a:t>
            </a:r>
          </a:p>
        </p:txBody>
      </p:sp>
    </p:spTree>
    <p:extLst>
      <p:ext uri="{BB962C8B-B14F-4D97-AF65-F5344CB8AC3E}">
        <p14:creationId xmlns:p14="http://schemas.microsoft.com/office/powerpoint/2010/main" val="172703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24FB2-AAA9-592A-2A2C-9D8035A3FBD1}"/>
              </a:ext>
            </a:extLst>
          </p:cNvPr>
          <p:cNvSpPr txBox="1"/>
          <p:nvPr/>
        </p:nvSpPr>
        <p:spPr>
          <a:xfrm>
            <a:off x="1276954" y="313509"/>
            <a:ext cx="7712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ПОДСКАЗКИ ВЫСТУПАЕТ СДЕЛАННЫЙ ЗА УЧЕНИКА ОПРЕДЕЛЕННЫЙ «ШАГ» В ПРИМЕНЕНИИ УУД.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384A86-BDA0-ECB4-7961-66189F3EBBE1}"/>
              </a:ext>
            </a:extLst>
          </p:cNvPr>
          <p:cNvSpPr txBox="1"/>
          <p:nvPr/>
        </p:nvSpPr>
        <p:spPr>
          <a:xfrm>
            <a:off x="708454" y="1125645"/>
            <a:ext cx="818402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с подсказкой</a:t>
            </a:r>
          </a:p>
          <a:p>
            <a:pPr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Словосочетания распределили на две группы по определенному признаку. Подумай, что общего у словосочетаний в каждой группе, определи и запиши признак, по которому они распределены на группы.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словосочетания в первой группе – это __________________________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словосочетания во второй группе – это _________________________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Признак, по которому распределяли:  ______________________________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DEBA0A44-7DA6-8415-F1DB-22ECAEBD9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30704"/>
              </p:ext>
            </p:extLst>
          </p:nvPr>
        </p:nvGraphicFramePr>
        <p:xfrm>
          <a:off x="3923928" y="4045768"/>
          <a:ext cx="4752528" cy="219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554">
                  <a:extLst>
                    <a:ext uri="{9D8B030D-6E8A-4147-A177-3AD203B41FA5}">
                      <a16:colId xmlns:a16="http://schemas.microsoft.com/office/drawing/2014/main" val="3923667304"/>
                    </a:ext>
                  </a:extLst>
                </a:gridCol>
                <a:gridCol w="2345974">
                  <a:extLst>
                    <a:ext uri="{9D8B030D-6E8A-4147-A177-3AD203B41FA5}">
                      <a16:colId xmlns:a16="http://schemas.microsoft.com/office/drawing/2014/main" val="337497341"/>
                    </a:ext>
                  </a:extLst>
                </a:gridCol>
              </a:tblGrid>
              <a:tr h="43830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910156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золотой характер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колесо автомобиля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509926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 корабля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безоблачное небо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68022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серебряный голос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музыки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046010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сердце 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острый нож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395621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DC8DD3-DAB1-B4C4-3973-7C9CF6EE9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655" y="4045769"/>
            <a:ext cx="3352800" cy="21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1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24FB2-AAA9-592A-2A2C-9D8035A3FBD1}"/>
              </a:ext>
            </a:extLst>
          </p:cNvPr>
          <p:cNvSpPr txBox="1"/>
          <p:nvPr/>
        </p:nvSpPr>
        <p:spPr>
          <a:xfrm>
            <a:off x="1276954" y="510027"/>
            <a:ext cx="7712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«СИТУАЦИЮ УСПЕХА»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384A86-BDA0-ECB4-7961-66189F3EBBE1}"/>
              </a:ext>
            </a:extLst>
          </p:cNvPr>
          <p:cNvSpPr txBox="1"/>
          <p:nvPr/>
        </p:nvSpPr>
        <p:spPr>
          <a:xfrm>
            <a:off x="708454" y="1125645"/>
            <a:ext cx="81840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Эти же самые словосочетания распределили на две группы по другому признаку. Определи этот новый признак и запиши.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словосочетания в первой группе – это __________________________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словосочетания во второй группе – это _________________________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Признак, по которому распределяли:  ______________________________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DEBA0A44-7DA6-8415-F1DB-22ECAEBD9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199105"/>
              </p:ext>
            </p:extLst>
          </p:nvPr>
        </p:nvGraphicFramePr>
        <p:xfrm>
          <a:off x="708453" y="2829770"/>
          <a:ext cx="8040011" cy="219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248">
                  <a:extLst>
                    <a:ext uri="{9D8B030D-6E8A-4147-A177-3AD203B41FA5}">
                      <a16:colId xmlns:a16="http://schemas.microsoft.com/office/drawing/2014/main" val="3923667304"/>
                    </a:ext>
                  </a:extLst>
                </a:gridCol>
                <a:gridCol w="3968763">
                  <a:extLst>
                    <a:ext uri="{9D8B030D-6E8A-4147-A177-3AD203B41FA5}">
                      <a16:colId xmlns:a16="http://schemas.microsoft.com/office/drawing/2014/main" val="337497341"/>
                    </a:ext>
                  </a:extLst>
                </a:gridCol>
              </a:tblGrid>
              <a:tr h="43830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910156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золотой характер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колесо автомобиля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509926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безоблачное небо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 корабля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68022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серебряный голос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музыки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046010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острый нож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сердце страны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39562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E0FB8F7-3F42-472E-9AA4-AC698FF2D7C6}"/>
              </a:ext>
            </a:extLst>
          </p:cNvPr>
          <p:cNvSpPr txBox="1"/>
          <p:nvPr/>
        </p:nvSpPr>
        <p:spPr>
          <a:xfrm>
            <a:off x="708453" y="5041135"/>
            <a:ext cx="8040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 ты считаешь, какой из двух признаков, по которым группировали словосочетания, является существенным (главным)? Выбери ответ.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Существенным (главным) является первый признак.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Существенным (главным) является второй признак.</a:t>
            </a:r>
          </a:p>
        </p:txBody>
      </p:sp>
    </p:spTree>
    <p:extLst>
      <p:ext uri="{BB962C8B-B14F-4D97-AF65-F5344CB8AC3E}">
        <p14:creationId xmlns:p14="http://schemas.microsoft.com/office/powerpoint/2010/main" val="71207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9C8BB8-526C-A831-E33E-CF8C15FB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976" y="4174783"/>
            <a:ext cx="3155424" cy="206253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C0673-BBE2-3D1E-3758-5E8BCDDD426F}"/>
              </a:ext>
            </a:extLst>
          </p:cNvPr>
          <p:cNvSpPr txBox="1"/>
          <p:nvPr/>
        </p:nvSpPr>
        <p:spPr>
          <a:xfrm>
            <a:off x="601678" y="1378402"/>
            <a:ext cx="8287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Для чего слова «ПРЕЖДЕ, ТЕПЕРЬ, ИТАК, ЗАТЕМ…» использованы в тексте? Укажите ответ.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показать, как надо действовать.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порядку описать то, что видишь.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рассказать о событиях.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убедить в своей правоте.</a:t>
            </a:r>
          </a:p>
          <a:p>
            <a:pPr indent="36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В каком ряду слова побуждают человека к конкретным действиям? Укажите ответ.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потом, теперь, затем, итак.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Пустить, подготовить, постоять, напомнить.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Налейте, дайте, вылейте, положите.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Аквариум, растение, воронку, водой.</a:t>
            </a:r>
          </a:p>
        </p:txBody>
      </p:sp>
    </p:spTree>
    <p:extLst>
      <p:ext uri="{BB962C8B-B14F-4D97-AF65-F5344CB8AC3E}">
        <p14:creationId xmlns:p14="http://schemas.microsoft.com/office/powerpoint/2010/main" val="276986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C0673-BBE2-3D1E-3758-5E8BCDDD426F}"/>
              </a:ext>
            </a:extLst>
          </p:cNvPr>
          <p:cNvSpPr txBox="1"/>
          <p:nvPr/>
        </p:nvSpPr>
        <p:spPr>
          <a:xfrm>
            <a:off x="611560" y="1145632"/>
            <a:ext cx="82870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Объясни, с какой целью (зачем) написан этот текст.</a:t>
            </a:r>
          </a:p>
          <a:p>
            <a:pPr indent="36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пустить рыбок в аквариум, надо хорошо его подготовить. Налейте в аквариум доверху воды и дайте ей постоять дня два-три, чтобы исчезли разные запахи. Потом вылейте воду и положите на дно хорошо промытый влажный песок слоем 5-6 см.</a:t>
            </a:r>
          </a:p>
          <a:p>
            <a:pPr indent="36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посадите в аквариум растения: можно местные обычные для средней полосы нашей страны – роголистник,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перистолистник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можно купить в зоомагазине – стрелолист. Затем надо осторожно наполнить аквариум на ¾ водой, лучше через воронку, чтобы не повредить растения и не поднять со дна песок. А потом можно пустить плавающие растения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риччию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ряску (6). Итак, растения посажены, вода налита, но рыб пускать в аквариум пока рано: нужно, чтобы растения прижились, вода устоялась. Лишь через несколько дней, когда вода станет прозрачной, можно заселить аквариум рыбками.</a:t>
            </a:r>
          </a:p>
          <a:p>
            <a:pPr indent="3600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(Что такое?          Кто такой?)</a:t>
            </a:r>
          </a:p>
        </p:txBody>
      </p:sp>
    </p:spTree>
    <p:extLst>
      <p:ext uri="{BB962C8B-B14F-4D97-AF65-F5344CB8AC3E}">
        <p14:creationId xmlns:p14="http://schemas.microsoft.com/office/powerpoint/2010/main" val="247075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79FD2-23EF-9938-E100-44E1A8A1D213}"/>
              </a:ext>
            </a:extLst>
          </p:cNvPr>
          <p:cNvSpPr txBox="1"/>
          <p:nvPr/>
        </p:nvSpPr>
        <p:spPr>
          <a:xfrm>
            <a:off x="1276954" y="406405"/>
            <a:ext cx="747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C0673-BBE2-3D1E-3758-5E8BCDDD426F}"/>
              </a:ext>
            </a:extLst>
          </p:cNvPr>
          <p:cNvSpPr txBox="1"/>
          <p:nvPr/>
        </p:nvSpPr>
        <p:spPr>
          <a:xfrm>
            <a:off x="611560" y="1145632"/>
            <a:ext cx="82870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балла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учащийся в своем ответе указал именно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текста.</a:t>
            </a:r>
          </a:p>
          <a:p>
            <a:pPr indent="360000"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ответы детей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«Этот текст написан для того, чтобы научиться правильно, по порядку подготовить аквариум для заселения рыбок».</a:t>
            </a:r>
          </a:p>
          <a:p>
            <a:pPr indent="3600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учащийся указывает на то, что это последовательность действий при подготовке аквариума для заселения рыбок.</a:t>
            </a:r>
          </a:p>
          <a:p>
            <a:pPr indent="360000"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ответы детей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«Этот текст написан, чтобы понятны были действия при подготовке аквариума» / «Текст написан, чтобы перечислить шаг за шагом действия при подготовке аквариума».</a:t>
            </a:r>
          </a:p>
          <a:p>
            <a:pPr indent="3600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учащийся подменяет ответ на вопрос «Зачем?» ответом на вопрос о теме текста.</a:t>
            </a:r>
          </a:p>
          <a:p>
            <a:pPr indent="360000"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ответы детей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«Это про аквариум для рыбок».</a:t>
            </a:r>
          </a:p>
          <a:p>
            <a:pPr indent="3600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ответе учащийся не указывает ни на назначение, ни на содержание, ни на тему текста.</a:t>
            </a:r>
          </a:p>
          <a:p>
            <a:pPr indent="360000"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ответы детей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«Это чтобы был порядок» / «Чтобы мы завели рыбок».</a:t>
            </a:r>
          </a:p>
        </p:txBody>
      </p:sp>
    </p:spTree>
    <p:extLst>
      <p:ext uri="{BB962C8B-B14F-4D97-AF65-F5344CB8AC3E}">
        <p14:creationId xmlns:p14="http://schemas.microsoft.com/office/powerpoint/2010/main" val="422244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C0673-BBE2-3D1E-3758-5E8BCDDD426F}"/>
              </a:ext>
            </a:extLst>
          </p:cNvPr>
          <p:cNvSpPr txBox="1"/>
          <p:nvPr/>
        </p:nvSpPr>
        <p:spPr>
          <a:xfrm>
            <a:off x="527697" y="1340768"/>
            <a:ext cx="82870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сложности задания должна соотноситься с этапом освоения предметного содержания и с уровнем подготовки учащегося:</a:t>
            </a:r>
          </a:p>
          <a:p>
            <a:pPr indent="3600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наиболее подготовленных учеников нужно проектировать задания, которые стимулируют проявление самостоятельности, творческого поиска, способности к высокой степени обобщения;</a:t>
            </a:r>
          </a:p>
          <a:p>
            <a:pPr indent="3600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менее подготовленных учеников – задания, позволяющие повышать активность при восприятии и осмыслении учебного материала. </a:t>
            </a:r>
          </a:p>
        </p:txBody>
      </p:sp>
    </p:spTree>
    <p:extLst>
      <p:ext uri="{BB962C8B-B14F-4D97-AF65-F5344CB8AC3E}">
        <p14:creationId xmlns:p14="http://schemas.microsoft.com/office/powerpoint/2010/main" val="129717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389DB85-C79D-890E-650C-891FFDFC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81236"/>
            <a:ext cx="7859216" cy="5715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НЕВНИМАТЕЛЬНЫХ</a:t>
            </a:r>
            <a:endParaRPr lang="ru-RU" sz="3200" b="1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53F5F7B-1E20-1F13-CF23-CD8130382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721" y="1717126"/>
            <a:ext cx="4392488" cy="41113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причиной неуспеваемости служат не трудности организации поведения ребенка в образовательном учреждении или дома, а неэффективно организованный образовательный процесс.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7BD187-FDD1-9493-8BA1-2806F9D7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97" y="1220463"/>
            <a:ext cx="3286029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02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2BBD8-968F-C2AF-6EB9-E13784791B20}"/>
              </a:ext>
            </a:extLst>
          </p:cNvPr>
          <p:cNvSpPr txBox="1"/>
          <p:nvPr/>
        </p:nvSpPr>
        <p:spPr>
          <a:xfrm>
            <a:off x="683568" y="3105834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930"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3A6E8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663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1635FBD-366E-7FCB-8538-ED1277AF6794}"/>
              </a:ext>
            </a:extLst>
          </p:cNvPr>
          <p:cNvSpPr/>
          <p:nvPr/>
        </p:nvSpPr>
        <p:spPr>
          <a:xfrm>
            <a:off x="251520" y="4995896"/>
            <a:ext cx="8712968" cy="10253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6FFAF8-7087-05A5-B5A6-A54B8431C2F8}"/>
              </a:ext>
            </a:extLst>
          </p:cNvPr>
          <p:cNvSpPr txBox="1"/>
          <p:nvPr/>
        </p:nvSpPr>
        <p:spPr>
          <a:xfrm>
            <a:off x="1043608" y="1015472"/>
            <a:ext cx="3528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  <a:endParaRPr lang="ru-RU" sz="2400" b="1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520C4B-BC26-9AA2-D62D-938EFBA74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778" y="496136"/>
            <a:ext cx="4392955" cy="1569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149FFE-3A38-43A7-6BD1-4C6193638D2F}"/>
              </a:ext>
            </a:extLst>
          </p:cNvPr>
          <p:cNvSpPr txBox="1"/>
          <p:nvPr/>
        </p:nvSpPr>
        <p:spPr>
          <a:xfrm>
            <a:off x="251520" y="2239486"/>
            <a:ext cx="8806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разработать методическую систему и содержательный инструментарий деятельности педагога по реализации дифференцированного подхода к обучению школьников, которые позволяют учитывать: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5AEED-AE1F-D53C-C029-64DB294E51C9}"/>
              </a:ext>
            </a:extLst>
          </p:cNvPr>
          <p:cNvSpPr txBox="1"/>
          <p:nvPr/>
        </p:nvSpPr>
        <p:spPr>
          <a:xfrm>
            <a:off x="251520" y="3757123"/>
            <a:ext cx="88064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неодинаковые способности разных учеников;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сложности учебного материала (базовый уровень и уровень повышенной сложности;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ориентацию на освоение учащимися универсальных учебных действий, соответствующих зонам актуального и ближайшего развития;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планируемым предметным результатам обучения.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9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E34BF-B764-2130-B040-4CCA26EDC744}"/>
              </a:ext>
            </a:extLst>
          </p:cNvPr>
          <p:cNvSpPr txBox="1"/>
          <p:nvPr/>
        </p:nvSpPr>
        <p:spPr>
          <a:xfrm>
            <a:off x="708454" y="429589"/>
            <a:ext cx="8116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ДИФФЕРЕНЦИРОВАННОЙ ПЕДАГОГИЧЕСКОЙ ПОМОЩИ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93B480-F539-FA83-537A-62A725D6C868}"/>
              </a:ext>
            </a:extLst>
          </p:cNvPr>
          <p:cNvSpPr txBox="1"/>
          <p:nvPr/>
        </p:nvSpPr>
        <p:spPr>
          <a:xfrm>
            <a:off x="527300" y="1199075"/>
            <a:ext cx="821307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подготовки устного выступления, написания сочинения, изложения, проведения различных языковых разборов);</a:t>
            </a:r>
          </a:p>
          <a:p>
            <a:pPr indent="36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выполнения задания;</a:t>
            </a:r>
          </a:p>
          <a:p>
            <a:pPr indent="36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наиболее типичных ошибках, неправильных подходах при выполнении задания;</a:t>
            </a:r>
          </a:p>
          <a:p>
            <a:pPr indent="36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развернутые или краткие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устных или письменных высказываний, речевые образцы различных жанров письменных высказываний, в том числе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описания картины – одного из непростых упражнений для учащихся;</a:t>
            </a:r>
          </a:p>
          <a:p>
            <a:pPr indent="36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на правило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нужно применить, чтобы выполнить задание;</a:t>
            </a:r>
          </a:p>
          <a:p>
            <a:pPr indent="36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упражнении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рисунка, схемы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алгоритма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задания;</a:t>
            </a:r>
          </a:p>
          <a:p>
            <a:pPr indent="36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опыту выполнения заданий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подобного рода;</a:t>
            </a:r>
          </a:p>
          <a:p>
            <a:pPr indent="36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ответа (ключа)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результата выполнения задания;</a:t>
            </a:r>
          </a:p>
          <a:p>
            <a:pPr indent="36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наведение на поиск решения определенной ассоциацией (работа с фотоколлажами, рисунками-задачами);</a:t>
            </a:r>
          </a:p>
          <a:p>
            <a:pPr indent="36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наводящих вопросов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дифференцирующих факторов в самих заданиях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(ряд вопросов внутри задания дифференцирующего характера);</a:t>
            </a:r>
          </a:p>
          <a:p>
            <a:pPr indent="36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составных частей в сложном задании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т.п.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6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21781C-E362-455B-A681-3CFA6BC6969E}"/>
              </a:ext>
            </a:extLst>
          </p:cNvPr>
          <p:cNvSpPr txBox="1"/>
          <p:nvPr/>
        </p:nvSpPr>
        <p:spPr>
          <a:xfrm>
            <a:off x="323528" y="530397"/>
            <a:ext cx="866546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ctr"/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аспект</a:t>
            </a:r>
          </a:p>
          <a:p>
            <a:pPr indent="36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дифференциации обучения младших школьников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Н.Ф.Виноградовой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раскрыты подходы к аксиологической, мотивационной, содержательной и технологической стороне индивидуализации и дифференциации обучения;</a:t>
            </a:r>
          </a:p>
          <a:p>
            <a:pPr indent="36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педагогической диагностики:  создание диагностических заданий для установления индивидуального темпа, уровня обученности и качества продвижения обучающегося.</a:t>
            </a:r>
          </a:p>
          <a:p>
            <a:pPr indent="36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принципа дифференциация обучения обеспечивает: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требований стандарта, достижение личностных, предметных и метапредметных результатов обучения;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мотивационной, познавательной, эмоциональной и рефлексивной направленности личности школьника как субъекта образовательной 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реальное удовлетворение потребностей, интересов и образовательных приоритетов каждого обучающегося;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педагогической поддержки учащимся любого уровня обученности и развития с ориентацией на «зону ближайшего развития»;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оптимальную адаптацию предлагаемого учебного содержания, методов и средств обучения к индивидуальным возможностям школьников.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0232317-3D66-BBAF-5A6D-B1950F3EC4FB}"/>
              </a:ext>
            </a:extLst>
          </p:cNvPr>
          <p:cNvSpPr/>
          <p:nvPr/>
        </p:nvSpPr>
        <p:spPr>
          <a:xfrm>
            <a:off x="354227" y="5229200"/>
            <a:ext cx="8610261" cy="9967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5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788EB-AF20-CE5E-B640-9AC20C4274DD}"/>
              </a:ext>
            </a:extLst>
          </p:cNvPr>
          <p:cNvSpPr txBox="1"/>
          <p:nvPr/>
        </p:nvSpPr>
        <p:spPr>
          <a:xfrm>
            <a:off x="395537" y="440561"/>
            <a:ext cx="8424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ДИФФЕРЕНЦИАЦИЯ ОБУЧЕНИЯ МОЖЕТ ПРОХОДИТЬ В ДВУХ ФОРМАХ:</a:t>
            </a:r>
            <a:endParaRPr lang="ru-RU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2631EA-6FE8-70BE-5D2A-6BDE1CD9FD78}"/>
              </a:ext>
            </a:extLst>
          </p:cNvPr>
          <p:cNvSpPr txBox="1"/>
          <p:nvPr/>
        </p:nvSpPr>
        <p:spPr>
          <a:xfrm>
            <a:off x="302873" y="1474307"/>
            <a:ext cx="85382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которой учитываются индивидуально-типологические особенности детей, общие для данной пары/группы. (Например, по темпу работы, по характеристикам познавательных процессов, по уровню конкретных предметных навыков, по интересу к предмету, по особенностям адаптации к учебному процессу);</a:t>
            </a:r>
          </a:p>
          <a:p>
            <a:pPr indent="360000"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предназначенная отдельному ребенку и выраженная в реализации индивидуальной траектории обучения и развития данного обучающегося.</a:t>
            </a:r>
          </a:p>
          <a:p>
            <a:pPr indent="36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дифференциации лежит система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заданий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построенных с учетом результатов диагностики для каждой уровневой группы.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A66A0EC-0D8C-DBC5-F676-8FEAABF03841}"/>
              </a:ext>
            </a:extLst>
          </p:cNvPr>
          <p:cNvSpPr/>
          <p:nvPr/>
        </p:nvSpPr>
        <p:spPr>
          <a:xfrm>
            <a:off x="302873" y="4797152"/>
            <a:ext cx="8538253" cy="12014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2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6A2EAA3-9CEC-779A-D208-48E7A6FB5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174177"/>
              </p:ext>
            </p:extLst>
          </p:nvPr>
        </p:nvGraphicFramePr>
        <p:xfrm>
          <a:off x="899592" y="908720"/>
          <a:ext cx="792088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388526657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747707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Статусная позиция дифференциации обучения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сущности дифференциации обучения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85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Целеполагание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одной из приоритетных целей дидактики: индивидуальное развитие обучающегося с учетом его потребностей, особенностей и возможностей и при обеспечении «зоны ближайшего развития»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829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Мотивация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дифференцированных заданий для развития учебно-познавательной мотивации с учетом уровневой группы.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109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Содержание обучения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Особое внимание к определению интеллектуального фона обучения, обеспечение перспективы в предъявлении учебного материала и его корректировки в соответствии с разным уровнем успешности учения.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369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Технология обучения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индивидуальных заданий в соответствии с уровнем сформированности предметных и метапредметных результатов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342036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1D23EB0-1ABF-A845-1B3E-1AA8F093742F}"/>
              </a:ext>
            </a:extLst>
          </p:cNvPr>
          <p:cNvSpPr/>
          <p:nvPr/>
        </p:nvSpPr>
        <p:spPr>
          <a:xfrm>
            <a:off x="899592" y="3356992"/>
            <a:ext cx="7920880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A74C80B-2ED0-1C54-3529-317DCC452C6F}"/>
              </a:ext>
            </a:extLst>
          </p:cNvPr>
          <p:cNvSpPr/>
          <p:nvPr/>
        </p:nvSpPr>
        <p:spPr>
          <a:xfrm>
            <a:off x="899592" y="5445224"/>
            <a:ext cx="7920880" cy="8584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8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7981D3-5E5D-B217-703D-E3159219AE29}"/>
              </a:ext>
            </a:extLst>
          </p:cNvPr>
          <p:cNvSpPr txBox="1"/>
          <p:nvPr/>
        </p:nvSpPr>
        <p:spPr>
          <a:xfrm>
            <a:off x="588000" y="659103"/>
            <a:ext cx="8184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 ДИАГНОСТИКА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72DBD-0231-5356-77E3-46FAA8F3CCF0}"/>
              </a:ext>
            </a:extLst>
          </p:cNvPr>
          <p:cNvSpPr txBox="1"/>
          <p:nvPr/>
        </p:nvSpPr>
        <p:spPr>
          <a:xfrm>
            <a:off x="467545" y="1393106"/>
            <a:ext cx="8424936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ВНИМАНИЯ ПРИ ДИАГНОСТИКЕ СТОЯТ НЕ ТОЛЬКО ОПРЕДЕЛЕНИЕ УРОВНЯ УСВОЕНИЯ ЗНАНИЙ В ЧИСТОМ ВИДЕ, 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ОВЛАДЕНИЯ СПОСОБАМИ ДЕЙСТВИЯ С ПРИОБРЕТЕННЫМИ ЗНАНИЯМИ, ПРИМЕНЕНИЕ ЗНАНИЙ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типа заданий: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задание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«максимальной» трудности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рамках изучаемой программы),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задание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подсказкой»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(эти задания помогут установить детей, результаты которых находятся на более низком уровне).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позволит спрогнозировать шаги педагогической поддержки для каждого обучающегося.</a:t>
            </a:r>
          </a:p>
        </p:txBody>
      </p:sp>
    </p:spTree>
    <p:extLst>
      <p:ext uri="{BB962C8B-B14F-4D97-AF65-F5344CB8AC3E}">
        <p14:creationId xmlns:p14="http://schemas.microsoft.com/office/powerpoint/2010/main" val="379473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9DDF90-E90D-B92C-C04A-722A807D7AD4}"/>
              </a:ext>
            </a:extLst>
          </p:cNvPr>
          <p:cNvSpPr txBox="1"/>
          <p:nvPr/>
        </p:nvSpPr>
        <p:spPr>
          <a:xfrm>
            <a:off x="1049710" y="354125"/>
            <a:ext cx="792940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 аспект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 подходы к моделированию разноуровневых заданий, среди которых - соотнесение уровня сложности задания с этапом освоения предметного содержания и с уровнем подготовки учащихся; опора на речевой опыт обучающихся как носителей языка, учёт различной степени сложности учебного материала (базовый уровень и уровень повышенной степени сложности); ориентир на овладение обучающимися универсальными учебными действиями на уровне, соответствующем зоне актуального и зоне ближайшего развития; на достижение требований в системе планируемых предметных и метапредметных результатов обучения.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6D2D55-F75D-B76B-44F2-2B8A4D1AF45E}"/>
              </a:ext>
            </a:extLst>
          </p:cNvPr>
          <p:cNvSpPr txBox="1"/>
          <p:nvPr/>
        </p:nvSpPr>
        <p:spPr>
          <a:xfrm>
            <a:off x="4724772" y="2785560"/>
            <a:ext cx="4104456" cy="3754874"/>
          </a:xfrm>
          <a:prstGeom prst="rect">
            <a:avLst/>
          </a:prstGeom>
          <a:noFill/>
          <a:ln w="38100">
            <a:solidFill>
              <a:srgbClr val="6D276A"/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обработку универсального действия сравнения для более успешных учащихся: «Запиши признаки, по которым можно сравнить эти слова: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котенок, львенок, зайчик, лисенок, слоник.</a:t>
            </a:r>
          </a:p>
          <a:p>
            <a:pPr marL="342900" indent="-342900" algn="just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сходство________________________________</a:t>
            </a:r>
          </a:p>
          <a:p>
            <a:pPr marL="342900" indent="-342900" algn="just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_______________________________</a:t>
            </a:r>
          </a:p>
          <a:p>
            <a:pPr marL="342900" indent="-342900" algn="just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одного из слов ______________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отработку универсального действия сравнения для учащихся, которым пока достаточно трудно проводить сравнение на сложном языковом материале: «Запиши два признака, по которым можно сравнить эти слова: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котик, котенок, зайчонок, зайчик, слоненок, слоник, ежонок, ежик.</a:t>
            </a:r>
          </a:p>
          <a:p>
            <a:pPr marL="342900" indent="-342900" algn="just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сходство _______________________________</a:t>
            </a:r>
          </a:p>
          <a:p>
            <a:pPr marL="342900" indent="-342900" algn="just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________________________________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D47EE9-A179-C0F1-5D4F-3C1E490D2001}"/>
              </a:ext>
            </a:extLst>
          </p:cNvPr>
          <p:cNvSpPr txBox="1"/>
          <p:nvPr/>
        </p:nvSpPr>
        <p:spPr>
          <a:xfrm>
            <a:off x="1115616" y="2785560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практических действий сильных и слабых учащихся различается там, где обобщение протекает в словесно-логическом плане, где требуется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существенные и несущественные признаки понятий, определять основания при группировке языковых явлений или устанавливать причинно-следственные связи.</a:t>
            </a:r>
          </a:p>
        </p:txBody>
      </p:sp>
    </p:spTree>
    <p:extLst>
      <p:ext uri="{BB962C8B-B14F-4D97-AF65-F5344CB8AC3E}">
        <p14:creationId xmlns:p14="http://schemas.microsoft.com/office/powerpoint/2010/main" val="3567794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</TotalTime>
  <Words>2126</Words>
  <Application>Microsoft Office PowerPoint</Application>
  <PresentationFormat>Экран (4:3)</PresentationFormat>
  <Paragraphs>186</Paragraphs>
  <Slides>20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ДИФФЕРЕНЦИРОВАННЫЙ ПОДХОД К ОБУЧЕНИЮ И ЕГО РЕАЛИЗАЦИЯ НА УРОКАХ РУССКОГО ЯЗЫКА В АСПЕКТЕ ПРЕЕМСТВЕННОСТИ</vt:lpstr>
      <vt:lpstr>ПОКОЛЕНИЕ НЕВНИМАТЕЛЬНЫХ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Анна</cp:lastModifiedBy>
  <cp:revision>151</cp:revision>
  <cp:lastPrinted>2022-06-09T05:22:46Z</cp:lastPrinted>
  <dcterms:created xsi:type="dcterms:W3CDTF">2018-09-17T13:51:28Z</dcterms:created>
  <dcterms:modified xsi:type="dcterms:W3CDTF">2022-11-27T22:20:48Z</dcterms:modified>
</cp:coreProperties>
</file>