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0" r:id="rId2"/>
    <p:sldId id="290" r:id="rId3"/>
    <p:sldId id="316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47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290"/>
            <p14:sldId id="316"/>
            <p14:sldId id="334"/>
            <p14:sldId id="335"/>
            <p14:sldId id="336"/>
            <p14:sldId id="337"/>
            <p14:sldId id="338"/>
            <p14:sldId id="339"/>
            <p14:sldId id="340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6F3191"/>
    <a:srgbClr val="3A6E8E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764" autoAdjust="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8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415"/>
            <a:ext cx="9147215" cy="6860415"/>
            <a:chOff x="0" y="-224730"/>
            <a:chExt cx="9144000" cy="6790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4730"/>
              <a:ext cx="9144000" cy="679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4730"/>
              <a:ext cx="5652120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63576" y="2636912"/>
            <a:ext cx="7395343" cy="12938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ВОЗМОЖНОСТИ И РИСКИ </a:t>
            </a:r>
            <a:br>
              <a:rPr lang="ru-RU" sz="24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24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ИНКЛЮЗИВНОГО ОБРАЗОВАНИЯ</a:t>
            </a: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371" y="5505152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5612" y="4149080"/>
            <a:ext cx="7292851" cy="147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Е.Н. </a:t>
            </a:r>
            <a:r>
              <a:rPr lang="ru-RU" sz="2400" i="1" dirty="0" err="1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Дзятковская</a:t>
            </a: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, 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д.б.н., проф., в.н.с. 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лаборатории дидактики и 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философии образования</a:t>
            </a: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63D8B-E5BD-60DC-BC93-7CA6C8B78F42}"/>
              </a:ext>
            </a:extLst>
          </p:cNvPr>
          <p:cNvSpPr txBox="1"/>
          <p:nvPr/>
        </p:nvSpPr>
        <p:spPr>
          <a:xfrm>
            <a:off x="2508852" y="537575"/>
            <a:ext cx="4126293" cy="1631216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575555" y="2378690"/>
            <a:ext cx="799288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Учтена неоднородность группы обучающихся с ОВЗ.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для  всех и специфические в каждой из групп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Конкретизированы необходимые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 – общие и специфические.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перехода с одного варианта образовательной программы на другой.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разработанные учебные планы, в т.ч. индивидуальные.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АООП: 8 предметных и коррекционно-развивающая области.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компонент и компонент  жизненной компетенции 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575555" y="2378690"/>
            <a:ext cx="799288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 при получении образования   в форме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образования, на дому и в  медицинских организациях.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коррекционной работы (1 вариант)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индивидуальная программа развития (2 вариант)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АООП реализуется на основе специальных   учебных планов, в т.ч. индивидуальных, включает: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жизненной компетенции,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программу формирования базовых учебных  действий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альтернативу программы УУД.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обучения 9-13 лет.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2280158" y="623258"/>
            <a:ext cx="4583682" cy="1631216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  </a:r>
          </a:p>
        </p:txBody>
      </p:sp>
    </p:spTree>
    <p:extLst>
      <p:ext uri="{BB962C8B-B14F-4D97-AF65-F5344CB8AC3E}">
        <p14:creationId xmlns:p14="http://schemas.microsoft.com/office/powerpoint/2010/main" val="71537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2858261" y="946824"/>
            <a:ext cx="5968477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 ребенка выявлены особенности 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подтвержденные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квалифицируемые как ОВЗ, то такому ребенку рекомендуется обучение по образовательной программе, которая учитывает его трудности, «приспособлена» к его особым образовательным потребностям. Обозначаются основные  направления сопровождения ребенка, которые конкретизируются консилиумом образовательной организации (ППК ОО).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 характер «приспособления» адаптированной образовательной программы разная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317262" y="1254601"/>
            <a:ext cx="1919386" cy="5109091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Глухие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Слабослышащие, позднооглохшие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Слепые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Слабовидящие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опорно-</a:t>
            </a:r>
            <a:r>
              <a:rPr lang="ru-RU" sz="1600" b="1" dirty="0" err="1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</a:t>
            </a: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Аппарата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нарушения речи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 развития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аутистического спектра</a:t>
            </a:r>
          </a:p>
        </p:txBody>
      </p:sp>
    </p:spTree>
    <p:extLst>
      <p:ext uri="{BB962C8B-B14F-4D97-AF65-F5344CB8AC3E}">
        <p14:creationId xmlns:p14="http://schemas.microsoft.com/office/powerpoint/2010/main" val="411997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155009" y="1294910"/>
            <a:ext cx="873747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вариант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обучающийся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образование, полностью соответствующее по итоговым достижениям к моменту завершения обучения, образованию сверстников, находясь в их среде и в те же сроки обучения.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удовлетворяются в ходе внеурочной 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 варианту 1 может быть организовано по основной образовательной программе, при необходимости — в соответствии с индивидуальным учебным планом.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обучения в соответствии с индивидуальным учебным планом его продолжительность может быть изменена образовательной организацией с учетом особенностей и образовательных потребностей конкретного обучающегося.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АООП для таких обучающихся разрабатывается в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программы коррекционной работы, которая реализуется во внеурочной деятельности.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общего образца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2564437" y="589048"/>
            <a:ext cx="4015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</a:t>
            </a:r>
          </a:p>
        </p:txBody>
      </p:sp>
    </p:spTree>
    <p:extLst>
      <p:ext uri="{BB962C8B-B14F-4D97-AF65-F5344CB8AC3E}">
        <p14:creationId xmlns:p14="http://schemas.microsoft.com/office/powerpoint/2010/main" val="417556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203264" y="1685488"/>
            <a:ext cx="87374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вариант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получает общее образование в пролонгированные сроки обучения. В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включены курсы коррекционно-развивающей области, обозначенные во ФГОС и АООП.  Наряду с академическими достижениями внимание обращено и к формированию сферы жизненной компетенции.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предусматривает обучение по АООП с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в содержательном и организационном разделах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(программы отдельных учебных предметов, курсов коррекционно-развивающей области и курсов внеурочной деятельности, реализующиеся на основе УП),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предполагает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общеобразовательном классе.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общего образца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2564436" y="760348"/>
            <a:ext cx="4015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</a:t>
            </a:r>
          </a:p>
        </p:txBody>
      </p:sp>
    </p:spTree>
    <p:extLst>
      <p:ext uri="{BB962C8B-B14F-4D97-AF65-F5344CB8AC3E}">
        <p14:creationId xmlns:p14="http://schemas.microsoft.com/office/powerpoint/2010/main" val="131639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203263" y="1139133"/>
            <a:ext cx="87374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вариант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обучающийся получает образование, которое по содержанию и итоговым достижениям не соотносится к моменту завершения школьного обучения с содержанием и итоговыми достижениями сверстников, не имеющих дополнительные ограничения по возможностям здоровья, в пролонгированные сроки. 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 третьему варианту ФГОС НОО ОВЗ означает, что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ребенка при ведущем нарушении, обозначенном в стандарте, имеется умственная отсталость (интеллектуальные нарушения) в легкой степени выраженности (F 70 в соответствии с МКБ-10).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Академический компонент образовательной программы в этом случае не имеет первоочередного значения, особое внимание уделяется развитию сферы жизненной компетенции. 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 ФГОС НОО ОВЗ (вариант 1 ФГОС О УО (ИН) предполагает выдачу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свидетельства об обучении.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ПрАООП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еще более существенные отличия в содержательном и организационном разделах.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аттестации. Свидетельство об обучении</a:t>
            </a:r>
            <a:endParaRPr lang="ru-RU" sz="1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2564436" y="554358"/>
            <a:ext cx="4015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</a:t>
            </a:r>
          </a:p>
        </p:txBody>
      </p:sp>
    </p:spTree>
    <p:extLst>
      <p:ext uri="{BB962C8B-B14F-4D97-AF65-F5344CB8AC3E}">
        <p14:creationId xmlns:p14="http://schemas.microsoft.com/office/powerpoint/2010/main" val="363029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203263" y="1212697"/>
            <a:ext cx="873747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4-й вариант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получает образование, которое по содержанию и итоговым достижениям не соотносится к моменту завершения школьного обучения с содержанием и итоговыми достижениями сверстников, не имеющих дополнительные ограничения по возможностям здоровья, в пролонгированные сроки 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 умственной отсталостью (умеренной, тяжелой, глубокой степени, тяжелыми и множественными нарушениями развития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основе данного варианта программы образовательная организация разрабатывает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индивидуальную программу развития (СИПР).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Аттестация не предусмотрена. Свидетельство об обучении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9F2F7-E9E8-A7F7-2FAD-3B0BAE7DB8DE}"/>
              </a:ext>
            </a:extLst>
          </p:cNvPr>
          <p:cNvSpPr txBox="1"/>
          <p:nvPr/>
        </p:nvSpPr>
        <p:spPr>
          <a:xfrm>
            <a:off x="2564436" y="554358"/>
            <a:ext cx="40151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АООП</a:t>
            </a:r>
          </a:p>
        </p:txBody>
      </p:sp>
    </p:spTree>
    <p:extLst>
      <p:ext uri="{BB962C8B-B14F-4D97-AF65-F5344CB8AC3E}">
        <p14:creationId xmlns:p14="http://schemas.microsoft.com/office/powerpoint/2010/main" val="247910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203264" y="1274564"/>
            <a:ext cx="873747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от 23.05.2016 N ВК-1074/07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 совершенствовании деятельности психолого-медико-педагогических комиссий».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 10.07.2015 года № 26 «Об утверждении СанПиН 2.4.2.3286–15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к условиям и организации обучения и воспитания в организациях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деятельность по адаптированным основным общеобразовательным программам для обучающихся с ограниченными возможностями здоровья».</a:t>
            </a:r>
          </a:p>
        </p:txBody>
      </p:sp>
    </p:spTree>
    <p:extLst>
      <p:ext uri="{BB962C8B-B14F-4D97-AF65-F5344CB8AC3E}">
        <p14:creationId xmlns:p14="http://schemas.microsoft.com/office/powerpoint/2010/main" val="178268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539552" y="1274564"/>
            <a:ext cx="84011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нозологии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Сниженная умственная работоспособность.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продолжительность адаптации.  Особенности организации процесса обучения. Защитно-компенсаторные поведенческие реакции.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восприятия, парциальной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моторных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-моторных координаций,  межполушарных связей, парциальная функциональная незрелость отделов коры; функциональная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и подкорковых структур. Проблемы чтения, письма, математики.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социальной и эмоциональной депривации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вызванные длительными периодами болезни, изоляцией, недостаточным опытом социальных и эмоциональных контактов. Особенности коммуникации и поведения.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BD594-4D5B-A162-88F4-BF87E550CAAE}"/>
              </a:ext>
            </a:extLst>
          </p:cNvPr>
          <p:cNvSpPr txBox="1"/>
          <p:nvPr/>
        </p:nvSpPr>
        <p:spPr>
          <a:xfrm>
            <a:off x="932186" y="652626"/>
            <a:ext cx="804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ДЕТЕЙ С ОВЗ </a:t>
            </a:r>
          </a:p>
        </p:txBody>
      </p:sp>
    </p:spTree>
    <p:extLst>
      <p:ext uri="{BB962C8B-B14F-4D97-AF65-F5344CB8AC3E}">
        <p14:creationId xmlns:p14="http://schemas.microsoft.com/office/powerpoint/2010/main" val="391911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405921" y="2149019"/>
            <a:ext cx="84011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мотивация,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постпроизвольное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внимание, опирающиеся не на волевые  усилия, а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энтузиазм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способны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низкую  энергетическую  активность мозга, усиливать память, повышать продуктивность умственной работы.</a:t>
            </a:r>
          </a:p>
          <a:p>
            <a:pPr indent="36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 создании специальных условий для детей с ОВЗ важно учитывать не только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связанные с непосредственным заболеванием, определяющим группу ОВЗ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обусловленные типичными для всех детей с ОВЗ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затруднениями в учебе и социализации.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Заметим, что такие потребности, не столь выраженные, имеют  многие дети, не отнесенные к группе ОВЗ.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BD594-4D5B-A162-88F4-BF87E550CAAE}"/>
              </a:ext>
            </a:extLst>
          </p:cNvPr>
          <p:cNvSpPr txBox="1"/>
          <p:nvPr/>
        </p:nvSpPr>
        <p:spPr>
          <a:xfrm>
            <a:off x="585941" y="415656"/>
            <a:ext cx="8041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ОТСУТСТВИИ  ИЛИ  НЕКАЧЕСТВЕННЫХ </a:t>
            </a:r>
          </a:p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 УСЛОВИЯХ  ДЛЯ  УДОВЛЕТВОРЕНИЯ </a:t>
            </a:r>
          </a:p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 ОБРАЗОВАТЕЛЬНЫХ  ПОТРЕБНОСТЕЙ – </a:t>
            </a:r>
          </a:p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НЕУСПЕШНОСТЬ  И  НИЗКАЯ УЧЕБНАЯ МОТИВАЦИЯ </a:t>
            </a:r>
          </a:p>
        </p:txBody>
      </p:sp>
    </p:spTree>
    <p:extLst>
      <p:ext uri="{BB962C8B-B14F-4D97-AF65-F5344CB8AC3E}">
        <p14:creationId xmlns:p14="http://schemas.microsoft.com/office/powerpoint/2010/main" val="275484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53F5F7B-1E20-1F13-CF23-CD813038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8116"/>
            <a:ext cx="8352928" cy="460176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г.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конференция по образованию лиц с особыми образовательными потребностями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Саламанка, Испания)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«инклюзия»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г.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для всех»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эгидой ЮНЕСКО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ЦУР 4 – доступное и качественное образование для всех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371408" y="3146489"/>
            <a:ext cx="840118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организации учебного дня;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порядок комплектации классов;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учебной жизни, включающий чередование разных видов деятельности  и регулирование временного ресурса выполняемых упражнений и перерывов на отдых;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продление длительности урока в 30-35 минут на более длительный срок, к примеру, и на второй год обучения.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BD594-4D5B-A162-88F4-BF87E550CAAE}"/>
              </a:ext>
            </a:extLst>
          </p:cNvPr>
          <p:cNvSpPr txBox="1"/>
          <p:nvPr/>
        </p:nvSpPr>
        <p:spPr>
          <a:xfrm>
            <a:off x="551428" y="683558"/>
            <a:ext cx="8041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ОРГАНИЗАЦИОННЫЕ УСЛОВИЯ</a:t>
            </a:r>
          </a:p>
          <a:p>
            <a:pPr algn="ctr">
              <a:spcBef>
                <a:spcPts val="1200"/>
              </a:spcBef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нозологической группы ОВЗ, представлены во ФГОС ОВЗ.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общим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организационным условиям, которые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разной степени относятся ко всем обучающимся,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отнесены:</a:t>
            </a:r>
          </a:p>
        </p:txBody>
      </p:sp>
    </p:spTree>
    <p:extLst>
      <p:ext uri="{BB962C8B-B14F-4D97-AF65-F5344CB8AC3E}">
        <p14:creationId xmlns:p14="http://schemas.microsoft.com/office/powerpoint/2010/main" val="2133435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D373-CB39-722B-8761-EF7861EC524F}"/>
              </a:ext>
            </a:extLst>
          </p:cNvPr>
          <p:cNvSpPr txBox="1"/>
          <p:nvPr/>
        </p:nvSpPr>
        <p:spPr>
          <a:xfrm>
            <a:off x="371408" y="492316"/>
            <a:ext cx="840118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общим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организационным условиям, которые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разной степени относятся ко всем обучающимся,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развития ребенка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(междисциплинарные консилиумы не реже 1 раза в месяц)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разных специалистов (коррекционных педагогов, логопедов, дефектологов специального направления, психологов, медиков),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 ставит диагноза, а устанавливает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психосоциальные ресурсы развития и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возникающих трудностей и способы их устранения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опорой на адаптационные и защитно-компенсаторные возможности организма и личности ребенка и окружающей психосоциальной и социокультурной среды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сотрудничества школы с ресурсными оздоровительно-реабилитационными центрами;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со специалистами;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взаимопомощи в педколлективе как команде ЕДИНОМЫШЛЕННИКОВ.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107831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ACB474-2673-CEC7-85D9-74749F778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018349"/>
            <a:ext cx="7919390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79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27300" y="582067"/>
            <a:ext cx="81120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дидактические условия</a:t>
            </a:r>
          </a:p>
          <a:p>
            <a:pPr algn="ctr"/>
            <a:endParaRPr lang="ru-RU" sz="2400" b="1" i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Следование рекомендациям междисциплинарного консилиума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меры, объема, доступности, дозирования заданий.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обучающихся (способности применять знания)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Совместно-распределительная деятельность учителя, обеспечивающая пошаговую помощь обучающемуся в зоне ближайшего развития.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– регулятивным и коммуникативным умениям не только в учебных ситуациях, но и в расширяющемся спектре жизненных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213612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15991" y="489734"/>
            <a:ext cx="81120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эмоционально-этические условия</a:t>
            </a:r>
          </a:p>
          <a:p>
            <a:pPr algn="ctr"/>
            <a:endParaRPr lang="ru-RU" sz="2400" b="1" i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и взаимодействие здоровых детей со сверстниками с ограниченными возможностями здоровья являются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фактором, обеспечивающим успешность инклюзивного образования.</a:t>
            </a:r>
          </a:p>
          <a:p>
            <a:pPr algn="ctr">
              <a:spcBef>
                <a:spcPts val="12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часть проблем инклюзии – это проблемы взаимоотношения:  </a:t>
            </a:r>
          </a:p>
          <a:p>
            <a:pPr algn="ctr"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С ОВЗ – УЧЕНИК БЕЗ ОВЗ, ИХ РОДИТЕЛИ,  УЧЕНИКИ И РОДИТЕЛИ РАЗНЫХ ДЕТЕЙ,  УЧИТЕЛЬ – УЧЕНИКИ – РОДИТЕЛИ С ОБЕИХ СТОРОН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сопричастности к школе,  своему классу, учению, мотивацию успешной учебной деятельности.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Отмечать даже самые маленькие победы каждого ученика.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и самого обучающегося в составление индивидуальных планов (программ)  развития.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позитивные межличностные отношения. Обеспечивать психологическую безопасность образовательной среды</a:t>
            </a: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15991" y="489734"/>
            <a:ext cx="81120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ВСЕХ В КОЛЛЕКТИВ БЕЗ «ПОДЧЕРКИВАНИЙ» И «ВЫЧЕРКИВАНИЙ</a:t>
            </a:r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i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имеет право быть самим собой, оставаться непохожим на других,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уважение и быть включенным в общую жизнь.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инклюзия – это не девочка в коляске, а – «мы с ней пели и ели мороженое»; не мальчик с аутизмом, а – «мы вместе слепили снеговика»</a:t>
            </a:r>
          </a:p>
        </p:txBody>
      </p:sp>
    </p:spTree>
    <p:extLst>
      <p:ext uri="{BB962C8B-B14F-4D97-AF65-F5344CB8AC3E}">
        <p14:creationId xmlns:p14="http://schemas.microsoft.com/office/powerpoint/2010/main" val="241816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15991" y="489734"/>
            <a:ext cx="8112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ctr"/>
            <a:endParaRPr lang="ru-RU" sz="2800" b="1" i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– ЭТО ПРОЦЕСС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ОТЕЧЕСТВЕННОЕ  ОБРАЗОВАНИЕ – В  НАЧАЛЕ  ЭТОГО ПУТИ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те страны, которые осваивают инклюзию более 50 лет, далеки от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совершенства, остается еще много вопросов.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условиях отказываться от системы коррекционных школ,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учитывать богатейший опыт коррекционной педагогики 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выстраивать преемственность с ней -  не позволительно.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слепо идти на поводу западных образцов, без учета 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культуры, в которой укоренилось далеко не однозначное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инаковости.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30% учителей испытывают эмоциональную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неприязнь к особенным детям!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08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15991" y="812899"/>
            <a:ext cx="811201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ctr"/>
            <a:endParaRPr lang="ru-RU" sz="2800" b="1" i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макроуровень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несовершенство федерального законодательства в отношении образования людей с инвалидностью, несоответствие его международным нормам, отсутствие единой государственной политики в отношении инклюзии и другие;</a:t>
            </a:r>
          </a:p>
          <a:p>
            <a:pPr algn="just"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 общеобразовательной школы не может обеспечить комплексное психолого-медико-педагогическое обследование детей и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их развития и здоровья (те школы, которые пошли по этому пути, испытывают колоссальные затраты материальных и человеческих ресурсов).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мезоуровень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наличие культурных стереотипов к людям с ОВЗ, нетерпимость и нетолерантность.</a:t>
            </a:r>
          </a:p>
          <a:p>
            <a:pPr algn="ct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1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515991" y="1350020"/>
            <a:ext cx="81120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микроуровень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 формальная инклюзия.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 перемещение ученика из специального образовательного учреждения, имеющего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 (оборудование, а главное – штат квалифицированных специалистов)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неприспособленный для него общеобразовательный детский сад или школу, не имеет ничего общего с инклюзией, соответствующей возможностям и особым потребностям ребенка.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«Формальная инклюзия является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скрытой формой дискриминации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ребенку предоставляется доступ к общей образовательной системе,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имеющей условий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соответствующих его особым потребностям обучения,  его право на качественное образование в действительности нарушается. В этом случае положение ребенка не только не улучшается, а ухудшается» (ЮНЕСКО). </a:t>
            </a:r>
          </a:p>
        </p:txBody>
      </p:sp>
    </p:spTree>
    <p:extLst>
      <p:ext uri="{BB962C8B-B14F-4D97-AF65-F5344CB8AC3E}">
        <p14:creationId xmlns:p14="http://schemas.microsoft.com/office/powerpoint/2010/main" val="204633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708454" y="565090"/>
            <a:ext cx="82479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ФОРМАЛЬНОЙ ИНКЛЮЗИИ –  И ДЛЯ ДЕТЕЙ С ОВЗ, И  ДЛЯ ДЕТЕЙ С НОРМОТИПИЧЕСКИМ РАЗВИТИЕМ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– это процесс плавный, ненасильственный, направленный  на повышение готовности общества, школ, педагогов относиться к особым детям без подчеркивания и вычеркивания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«Поспешное широкое внедрение инклюзии, попытка подмены специального образования тотальным совместным обучением, могут привести не к равенству прав, а к потере детьми с особыми образовательными потребностями возможности получить адекватное образование, обеспечивающее их продвижение в психическом и социально-культурном развитии». </a:t>
            </a:r>
          </a:p>
        </p:txBody>
      </p:sp>
    </p:spTree>
    <p:extLst>
      <p:ext uri="{BB962C8B-B14F-4D97-AF65-F5344CB8AC3E}">
        <p14:creationId xmlns:p14="http://schemas.microsoft.com/office/powerpoint/2010/main" val="40558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661C0-0828-312F-ADE4-FB0ECCE44796}"/>
              </a:ext>
            </a:extLst>
          </p:cNvPr>
          <p:cNvSpPr txBox="1"/>
          <p:nvPr/>
        </p:nvSpPr>
        <p:spPr>
          <a:xfrm>
            <a:off x="425414" y="1048538"/>
            <a:ext cx="829317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нравственный императив и условие для достижения всех Целей устойчивого развития.</a:t>
            </a:r>
          </a:p>
          <a:p>
            <a:pPr indent="450000" algn="just">
              <a:spcAft>
                <a:spcPts val="600"/>
              </a:spcAft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человек, независимо от имеющихся физических, интеллектуальных, социальных, эмоциональных, языковых и других особенностей должен иметь возможность учиться в общеобразовательных учреждениях, которые создают специальные условия для удовлетворения их особых образовательных потребностей и успешного включения в социум. </a:t>
            </a:r>
          </a:p>
          <a:p>
            <a:pPr indent="450000" algn="just"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охватила 75% стран мира.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9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708454" y="735453"/>
            <a:ext cx="824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ПОДМЕНЫ ИНКЛЮЗИИ ИНТЕГРАЦИЕЙ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D0F54D-C19C-E07F-9513-C2919A6CA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83" y="1527566"/>
            <a:ext cx="2030144" cy="456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636C56-8BD4-11CB-38A0-91357A6D6E73}"/>
              </a:ext>
            </a:extLst>
          </p:cNvPr>
          <p:cNvSpPr txBox="1"/>
          <p:nvPr/>
        </p:nvSpPr>
        <p:spPr>
          <a:xfrm>
            <a:off x="2699793" y="1628800"/>
            <a:ext cx="6182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 внимание на проблемы «особых» детей;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требование – адаптация ребёнка к школе;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остается неизменной;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только у детей с ОВЗ;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медицинский диагноз.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внимание на всех детей класса;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вся школа, адаптируясь в ребенку;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получают все дети;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возможности ребенка как субъекта;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индивидуализация, вариативность, гибкость  учебного процесса;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дизайн образовательной среды;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  ОВЗ  в естественной пропорции;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мониторинг  функционирования здоровья и развития на основе</a:t>
            </a:r>
          </a:p>
        </p:txBody>
      </p:sp>
    </p:spTree>
    <p:extLst>
      <p:ext uri="{BB962C8B-B14F-4D97-AF65-F5344CB8AC3E}">
        <p14:creationId xmlns:p14="http://schemas.microsoft.com/office/powerpoint/2010/main" val="3792094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448035" y="633466"/>
            <a:ext cx="824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36C56-8BD4-11CB-38A0-91357A6D6E73}"/>
              </a:ext>
            </a:extLst>
          </p:cNvPr>
          <p:cNvSpPr txBox="1"/>
          <p:nvPr/>
        </p:nvSpPr>
        <p:spPr>
          <a:xfrm>
            <a:off x="485168" y="1629968"/>
            <a:ext cx="81736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игнорирования уникального опыта дефектологической науки, опирающейся на экспериментально проверенные фундаментальные положения отечественной научной школы дефектологии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потерявшие значения до настоящего времени идеи в области понимания природы и механизмов отклоняющегося развития, основ обучения и воспитания детей с ОВЗ.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учителей инклюзивных классов показывают, что они не владеют методикой, технологиями дефектологии и индивидуализации образования; не имеют полной информации о медико-психо-социальном портрете обучающихся; не владеют основами идеологии МКФ, как одного из теоретических источников  разработки ФГОС ОВЗ, АООП. Не понимают отличия  интеграции от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1611817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0614A-AAB4-5B86-20DF-9D2BC2EB70C2}"/>
              </a:ext>
            </a:extLst>
          </p:cNvPr>
          <p:cNvSpPr txBox="1"/>
          <p:nvPr/>
        </p:nvSpPr>
        <p:spPr>
          <a:xfrm>
            <a:off x="774848" y="393746"/>
            <a:ext cx="824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классификация функционирования, ограничений жизнедеятельности и здоровья, как одно из оснований ФГОС ОВЗ: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36C56-8BD4-11CB-38A0-91357A6D6E73}"/>
              </a:ext>
            </a:extLst>
          </p:cNvPr>
          <p:cNvSpPr txBox="1"/>
          <p:nvPr/>
        </p:nvSpPr>
        <p:spPr>
          <a:xfrm>
            <a:off x="485168" y="1796705"/>
            <a:ext cx="8173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осуществить целостный взгляд на человека (ребенка), ориентируется не только на его возможности, но и на потенциал социального окружения повышать биологические ресурсы  здоровья, обеспечивать компенсацию дефекта, социализацию, самореализацию человека; показатели здоровья (функции и структуры организма) и  социальные факторы окружающей среды, влияющие на здоровье.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может испытать ухудшение состояния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3799993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36C56-8BD4-11CB-38A0-91357A6D6E73}"/>
              </a:ext>
            </a:extLst>
          </p:cNvPr>
          <p:cNvSpPr txBox="1"/>
          <p:nvPr/>
        </p:nvSpPr>
        <p:spPr>
          <a:xfrm>
            <a:off x="526979" y="563954"/>
            <a:ext cx="84494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коррекционных школах с детьми занимаются высоко профессиональные дефектологи, логопеды, отслеживают врачи,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сегодня мы имеем педагога, не имеющего специального образования, который, в соответствии с идеологией инклюзии, должны обеспечить для всех детей индивидуальный подход, коррекцию,  реабилитацию и профилактику для тех детей, которые, не имея диагноз ОВЗ,  либо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недообследованы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родители не хотят афишировать диагноз.</a:t>
            </a: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учителя падает такой груз ответственности, что не случайно у них  профессиональное выгорание, недостижение результатов не только образовательной, но и социальной инклюзии. </a:t>
            </a:r>
          </a:p>
          <a:p>
            <a:pPr indent="36000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10% учителей признается, что им не удается предупредить агрессию  детей с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нормотическим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развитием по отношению к детям с ОВЗ!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6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36C56-8BD4-11CB-38A0-91357A6D6E73}"/>
              </a:ext>
            </a:extLst>
          </p:cNvPr>
          <p:cNvSpPr txBox="1"/>
          <p:nvPr/>
        </p:nvSpPr>
        <p:spPr>
          <a:xfrm>
            <a:off x="527300" y="1036151"/>
            <a:ext cx="82934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инклюзивного обучения конкретной образовательной организацией требует обязательного ответа на три вопроса:</a:t>
            </a:r>
          </a:p>
          <a:p>
            <a:pPr indent="36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ли школа создать необходимые для данного ребенка такие условия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инклюзии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чувствовал себя успешным?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ли школа создать для данного ребенка такие условия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инклюзии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чтобы он чувствовал, что в школе ему рады?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ли школа организовать обучение детей с особыми образовательными потребностями, не ущемляя интересы других учащихся, реализуя индивидуальный подход к каждому?</a:t>
            </a:r>
          </a:p>
        </p:txBody>
      </p:sp>
    </p:spTree>
    <p:extLst>
      <p:ext uri="{BB962C8B-B14F-4D97-AF65-F5344CB8AC3E}">
        <p14:creationId xmlns:p14="http://schemas.microsoft.com/office/powerpoint/2010/main" val="2292086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2BBD8-968F-C2AF-6EB9-E13784791B20}"/>
              </a:ext>
            </a:extLst>
          </p:cNvPr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93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A6E8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3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E34BF-B764-2130-B040-4CCA26EDC744}"/>
              </a:ext>
            </a:extLst>
          </p:cNvPr>
          <p:cNvSpPr txBox="1"/>
          <p:nvPr/>
        </p:nvSpPr>
        <p:spPr>
          <a:xfrm>
            <a:off x="899592" y="656887"/>
            <a:ext cx="79250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ЧИСЛО ДЕТЕЙ С ОСОБЫМИ ОБРАЗОВАТЕЛЬНЫМИ ПОТРЕБНОСТЯМИ РАСТЕТ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3B480-F539-FA83-537A-62A725D6C868}"/>
              </a:ext>
            </a:extLst>
          </p:cNvPr>
          <p:cNvSpPr txBox="1"/>
          <p:nvPr/>
        </p:nvSpPr>
        <p:spPr>
          <a:xfrm>
            <a:off x="507506" y="1445965"/>
            <a:ext cx="8213079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 дети с ограниченными возможностями здоровья;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 со склонностью к девиантному поведению;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с трудностями адаптации к обучению и к учебному коллективу;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 дети мигрантов. </a:t>
            </a:r>
          </a:p>
          <a:p>
            <a:pPr indent="450000" algn="just">
              <a:spcBef>
                <a:spcPts val="120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 РФ: </a:t>
            </a:r>
          </a:p>
          <a:p>
            <a:pPr indent="450000"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треть российских школ и пятая часть детских садов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доступными для совместного образования обучающихся с инвалидностью, ограниченными возможностями здоровья с их сверстниками (по данным Минпроса РФ). 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более 64 тысяч педагогов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81ECB-BE55-E9E8-2DF9-95509AE85145}"/>
              </a:ext>
            </a:extLst>
          </p:cNvPr>
          <p:cNvSpPr txBox="1"/>
          <p:nvPr/>
        </p:nvSpPr>
        <p:spPr>
          <a:xfrm>
            <a:off x="1187624" y="814619"/>
            <a:ext cx="75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 ВОЗМОЖНОСТИ ИНКЛЮЗИВНОГО ОБРАЗОВАНИЯ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1781C-E362-455B-A681-3CFA6BC6969E}"/>
              </a:ext>
            </a:extLst>
          </p:cNvPr>
          <p:cNvSpPr txBox="1"/>
          <p:nvPr/>
        </p:nvSpPr>
        <p:spPr>
          <a:xfrm>
            <a:off x="647564" y="1969345"/>
            <a:ext cx="81009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– ЭТО ПРОЦЕСС,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систематических реформ, подразумевающих изменения в содержании, методах обучения, подходах, структуре и стратегиях образования; глубокую трансформацию образовательных систем, их нормативной базы, политики и механизмов финансирования, администрации, дизайна, поставок и мониторинга в образовании.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МНОГОДЕСЯТИЛЕТНИЙ ОПЫТ ИНКЛЮЗИИ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ЕВРОПЕЙСКИХ СТРАНАХ: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СТРАНА ЕЩЕ НЕ ДОСТИГЛА ИДЕАЛА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(Доклад по мониторингу ЮНЕСКО, 2021)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5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788EB-AF20-CE5E-B640-9AC20C4274DD}"/>
              </a:ext>
            </a:extLst>
          </p:cNvPr>
          <p:cNvSpPr txBox="1"/>
          <p:nvPr/>
        </p:nvSpPr>
        <p:spPr>
          <a:xfrm>
            <a:off x="1052269" y="406538"/>
            <a:ext cx="76155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«Об образовании в Российской Федерации» </a:t>
            </a:r>
          </a:p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(ФЗ-273):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631EA-6FE8-70BE-5D2A-6BDE1CD9FD78}"/>
              </a:ext>
            </a:extLst>
          </p:cNvPr>
          <p:cNvSpPr txBox="1"/>
          <p:nvPr/>
        </p:nvSpPr>
        <p:spPr>
          <a:xfrm>
            <a:off x="899591" y="1791533"/>
            <a:ext cx="792088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 (ст.2, п.27).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условий» (ст. 2, п.16). </a:t>
            </a:r>
          </a:p>
        </p:txBody>
      </p:sp>
    </p:spTree>
    <p:extLst>
      <p:ext uri="{BB962C8B-B14F-4D97-AF65-F5344CB8AC3E}">
        <p14:creationId xmlns:p14="http://schemas.microsoft.com/office/powerpoint/2010/main" val="39870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4D22E9-309C-7723-2127-97F414B5A4C1}"/>
              </a:ext>
            </a:extLst>
          </p:cNvPr>
          <p:cNvSpPr txBox="1"/>
          <p:nvPr/>
        </p:nvSpPr>
        <p:spPr>
          <a:xfrm>
            <a:off x="764237" y="702738"/>
            <a:ext cx="7615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ИНКЛЮЗИВНОГО  ОБРАЗОВАНИЯ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1E7CD-0A44-9A33-9D8B-8170A1541E4D}"/>
              </a:ext>
            </a:extLst>
          </p:cNvPr>
          <p:cNvSpPr txBox="1"/>
          <p:nvPr/>
        </p:nvSpPr>
        <p:spPr>
          <a:xfrm>
            <a:off x="575556" y="1884296"/>
            <a:ext cx="799288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 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НОРМАТИВНО-ПРАВОВЫМИ ДОКУМЕНТАМИ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В ОБРАЗОВАТЕЛЬНЫХ ОРГАНИЗАЦИЙ СПЕЦИАЛЬНЫХ  УСЛОВИЙ: 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СОЦИАЛЬНО-ЭМОЦИОНАЛЬНЫХ </a:t>
            </a:r>
          </a:p>
        </p:txBody>
      </p:sp>
    </p:spTree>
    <p:extLst>
      <p:ext uri="{BB962C8B-B14F-4D97-AF65-F5344CB8AC3E}">
        <p14:creationId xmlns:p14="http://schemas.microsoft.com/office/powerpoint/2010/main" val="40693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981D3-5E5D-B217-703D-E3159219AE29}"/>
              </a:ext>
            </a:extLst>
          </p:cNvPr>
          <p:cNvSpPr txBox="1"/>
          <p:nvPr/>
        </p:nvSpPr>
        <p:spPr>
          <a:xfrm>
            <a:off x="764237" y="855111"/>
            <a:ext cx="7615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ВОЗМОЖНОСТИ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72DBD-0231-5356-77E3-46FAA8F3CCF0}"/>
              </a:ext>
            </a:extLst>
          </p:cNvPr>
          <p:cNvSpPr txBox="1"/>
          <p:nvPr/>
        </p:nvSpPr>
        <p:spPr>
          <a:xfrm>
            <a:off x="413538" y="1580818"/>
            <a:ext cx="83169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Законе «Об образовании в Российской Федерации» (статья 3)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образовательном стандарте начального общего образования (с.3)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которого предполагает возможность формирования программ начального общего образования различного уровня сложности и направленности с учетом образовательных потребностей и способностей учащихся.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«расширение возможностей индивидуального развития обучающихся  посредством реализации индивидуальных учебных планов». </a:t>
            </a:r>
          </a:p>
        </p:txBody>
      </p:sp>
    </p:spTree>
    <p:extLst>
      <p:ext uri="{BB962C8B-B14F-4D97-AF65-F5344CB8AC3E}">
        <p14:creationId xmlns:p14="http://schemas.microsoft.com/office/powerpoint/2010/main" val="37947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DDF90-E90D-B92C-C04A-722A807D7AD4}"/>
              </a:ext>
            </a:extLst>
          </p:cNvPr>
          <p:cNvSpPr txBox="1"/>
          <p:nvPr/>
        </p:nvSpPr>
        <p:spPr>
          <a:xfrm>
            <a:off x="2114887" y="1221985"/>
            <a:ext cx="5260848" cy="1200329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</a:t>
            </a:r>
          </a:p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стандарты общего</a:t>
            </a:r>
          </a:p>
          <a:p>
            <a:pPr algn="ctr"/>
            <a:r>
              <a:rPr lang="ru-RU" sz="24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для детей с ОВЗ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D2D55-F75D-B76B-44F2-2B8A4D1AF45E}"/>
              </a:ext>
            </a:extLst>
          </p:cNvPr>
          <p:cNvSpPr txBox="1"/>
          <p:nvPr/>
        </p:nvSpPr>
        <p:spPr>
          <a:xfrm>
            <a:off x="354225" y="3717032"/>
            <a:ext cx="3785727" cy="1477328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07AB2-9F34-07CA-18A8-AF84FD594FAA}"/>
              </a:ext>
            </a:extLst>
          </p:cNvPr>
          <p:cNvSpPr txBox="1"/>
          <p:nvPr/>
        </p:nvSpPr>
        <p:spPr>
          <a:xfrm>
            <a:off x="5004048" y="3717032"/>
            <a:ext cx="3785727" cy="1477328"/>
          </a:xfrm>
          <a:prstGeom prst="rect">
            <a:avLst/>
          </a:prstGeom>
          <a:noFill/>
          <a:ln w="38100">
            <a:solidFill>
              <a:srgbClr val="6D276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образования обучающихся с умственной отсталостью (интеллектуальными нарушениями)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62E1CBA-E9CA-64A8-2069-9603250F2ED4}"/>
              </a:ext>
            </a:extLst>
          </p:cNvPr>
          <p:cNvCxnSpPr>
            <a:endCxn id="14" idx="0"/>
          </p:cNvCxnSpPr>
          <p:nvPr/>
        </p:nvCxnSpPr>
        <p:spPr>
          <a:xfrm flipH="1">
            <a:off x="2247089" y="2422314"/>
            <a:ext cx="1100775" cy="1294718"/>
          </a:xfrm>
          <a:prstGeom prst="line">
            <a:avLst/>
          </a:prstGeom>
          <a:ln w="38100">
            <a:solidFill>
              <a:srgbClr val="6D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987C123-5226-9CBD-D103-7E06ABE3C50C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6032816" y="2422314"/>
            <a:ext cx="864096" cy="1294718"/>
          </a:xfrm>
          <a:prstGeom prst="line">
            <a:avLst/>
          </a:prstGeom>
          <a:ln w="38100">
            <a:solidFill>
              <a:srgbClr val="6D27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2718</Words>
  <Application>Microsoft Office PowerPoint</Application>
  <PresentationFormat>Экран (4:3)</PresentationFormat>
  <Paragraphs>253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Тема Office</vt:lpstr>
      <vt:lpstr>ВОЗМОЖНОСТИ И РИСКИ  ИНКЛЮЗИВНОГО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Анна</cp:lastModifiedBy>
  <cp:revision>150</cp:revision>
  <cp:lastPrinted>2022-06-09T05:22:46Z</cp:lastPrinted>
  <dcterms:created xsi:type="dcterms:W3CDTF">2018-09-17T13:51:28Z</dcterms:created>
  <dcterms:modified xsi:type="dcterms:W3CDTF">2022-11-28T00:19:50Z</dcterms:modified>
</cp:coreProperties>
</file>