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90" r:id="rId3"/>
    <p:sldId id="316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8" r:id="rId12"/>
    <p:sldId id="349" r:id="rId13"/>
    <p:sldId id="350" r:id="rId14"/>
    <p:sldId id="351" r:id="rId15"/>
    <p:sldId id="34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290"/>
            <p14:sldId id="316"/>
            <p14:sldId id="334"/>
            <p14:sldId id="335"/>
            <p14:sldId id="336"/>
            <p14:sldId id="337"/>
            <p14:sldId id="338"/>
            <p14:sldId id="339"/>
            <p14:sldId id="340"/>
            <p14:sldId id="348"/>
            <p14:sldId id="349"/>
            <p14:sldId id="350"/>
            <p14:sldId id="351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6F3191"/>
    <a:srgbClr val="3A6E8E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764" autoAdjust="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8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Rabota_s_obuchayuschimisya_ispitivayuschimi_trudnosti_pri_izuchenii_uchebnih_predmetov.ht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415"/>
            <a:ext cx="9147215" cy="6860415"/>
            <a:chOff x="0" y="-224730"/>
            <a:chExt cx="9144000" cy="6790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4730"/>
              <a:ext cx="9144000" cy="679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4730"/>
              <a:ext cx="5652120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83792" y="2071699"/>
            <a:ext cx="7395343" cy="212319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УЧЕНИК И УЧИТЕЛЬ В СОВРЕМЕННОМ МИРЕ:  ФОРМУЛА УСПЕХА</a:t>
            </a:r>
            <a:br>
              <a:rPr lang="ru-RU" sz="20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br>
              <a:rPr lang="ru-RU" sz="20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20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ПРИЧИНЫ ТРУДНОСТЕЙ  ШКОЛЬНИКОВ В ДОСТИЖЕНИИ МЕТАПРЕДМЕТНЫХ И ПРЕДМЕТНЫХ РЕЗУЛЬТАТОВ ОБУЧЕНИЯ: ВЗГЛЯД УЧИТЕЛЯ</a:t>
            </a:r>
            <a:endParaRPr lang="ru-RU" altLang="ru-RU" sz="20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371" y="5505152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5613" y="4325729"/>
            <a:ext cx="7203306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И.Н. </a:t>
            </a:r>
            <a:r>
              <a:rPr lang="ru-RU" sz="2400" i="1" dirty="0" err="1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Добротина</a:t>
            </a: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, </a:t>
            </a:r>
          </a:p>
          <a:p>
            <a:pPr algn="r">
              <a:lnSpc>
                <a:spcPct val="80000"/>
              </a:lnSpc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к.п.н., заведующий лабораторией </a:t>
            </a:r>
          </a:p>
          <a:p>
            <a:pPr algn="r">
              <a:lnSpc>
                <a:spcPct val="80000"/>
              </a:lnSpc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филологического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D7E23C-9D31-1F33-CD12-212C1AC05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04" y="1414968"/>
            <a:ext cx="8100392" cy="40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CCCDB2-FA7C-46D5-6612-45AFF8EA2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84" y="908720"/>
            <a:ext cx="769516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A25C-93B8-E8F4-D54A-06621FE4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11521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базовые умения, необходимые для успешного освоения курса русского языка в основной школе, оказываются сформированными в недостаточной степени по итогам обучения в начальной школе?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43C8650E-7367-F595-4D6E-4233B689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91" y="1686545"/>
            <a:ext cx="8112018" cy="47667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умение работать с текстом: составлять простой план, пересказывать содержание текста, отвечать на вопросы 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производить все основные виды разборов: фонетический, словообразовательный, синтаксический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трудности, умение подбирать проверочные слова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текста, написание сочинений и изложений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навыка редактирования собственного сочинения (находить и исправлять орфографические, пунктуационные, речевые и грамматические ошибки)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находить основу предложения, умение ставить вопросы от главного к зависимому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не сформированы каллиграфические умения и умения работать со словарями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понятиями: части речи, грамматическая основа предложения, падеж, склонение, спряжение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Спряжение глагола 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Словообразование, морфемный состав</a:t>
            </a:r>
          </a:p>
        </p:txBody>
      </p:sp>
    </p:spTree>
    <p:extLst>
      <p:ext uri="{BB962C8B-B14F-4D97-AF65-F5344CB8AC3E}">
        <p14:creationId xmlns:p14="http://schemas.microsoft.com/office/powerpoint/2010/main" val="155763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003E8D-69B5-765D-69D4-20D72A264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72" y="1491516"/>
            <a:ext cx="8676456" cy="38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2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09AA0-3845-D57A-05DC-43179BF5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8" y="459342"/>
            <a:ext cx="7651184" cy="835449"/>
          </a:xfrm>
        </p:spPr>
        <p:txBody>
          <a:bodyPr>
            <a:normAutofit/>
          </a:bodyPr>
          <a:lstStyle/>
          <a:p>
            <a:pPr algn="ctr"/>
            <a:r>
              <a:rPr lang="ru-RU" sz="4800" strike="sngStrik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виноват?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делать?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E729C-1935-3710-405C-6BEE77593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48" y="1268039"/>
            <a:ext cx="7167904" cy="432192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CFF488-8FCF-0DAA-0896-F304AC7656F3}"/>
              </a:ext>
            </a:extLst>
          </p:cNvPr>
          <p:cNvSpPr/>
          <p:nvPr/>
        </p:nvSpPr>
        <p:spPr>
          <a:xfrm>
            <a:off x="737305" y="5893704"/>
            <a:ext cx="7537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детьми, испытывающими трудности при изучении учебных предметов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https://edsoo.ru/Rabota_s_obuchayuschimisya_ispitivayuschimi_trudnosti_pri_izuchenii_uchebnih_predmetov.htm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6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2BBD8-968F-C2AF-6EB9-E13784791B20}"/>
              </a:ext>
            </a:extLst>
          </p:cNvPr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93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A6E8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3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89DB85-C79D-890E-650C-891FFDFC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93" y="627458"/>
            <a:ext cx="7692413" cy="5715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</a:t>
            </a:r>
            <a:endParaRPr lang="ru-RU" sz="3200" b="1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53F5F7B-1E20-1F13-CF23-CD813038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4" y="1235607"/>
            <a:ext cx="8040010" cy="5218045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2000" dirty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диагностики: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задачей исследования необходимо было оценить умения учащихся использовать универсальные учебные действия на материале разных учебных предметов.</a:t>
            </a: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оценивания: 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«установление оснований для сравнения объектов»; «определение существенного признака классификации  предложенных объектов», «анализ информации, представленной в словесной и графической форме», «установление назначения текста», «конструирование текстов разного типа: описание, повествование, рассуждение», «нахождение ошибки и установление причины допущенной ошибки».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CB8AE0-23D8-2D5C-FC6A-5EBDAFA6D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1" t="26540" r="53286" b="38032"/>
          <a:stretch/>
        </p:blipFill>
        <p:spPr>
          <a:xfrm>
            <a:off x="899592" y="469041"/>
            <a:ext cx="3531886" cy="209213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EC69FF-5548-8753-A087-B2C391B44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73" y="3775605"/>
            <a:ext cx="3851027" cy="26133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6BB30D-2DA2-FEE3-EA0B-04815D49FA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223" t="26150" r="8826" b="29498"/>
          <a:stretch/>
        </p:blipFill>
        <p:spPr>
          <a:xfrm>
            <a:off x="4053400" y="1752012"/>
            <a:ext cx="4967682" cy="33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56A409-AB36-FAD2-D405-50B5AF131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240" y="752318"/>
            <a:ext cx="6217519" cy="3546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09F4CB-4F53-47C5-3A2A-0F4971E7C6A9}"/>
              </a:ext>
            </a:extLst>
          </p:cNvPr>
          <p:cNvSpPr txBox="1"/>
          <p:nvPr/>
        </p:nvSpPr>
        <p:spPr>
          <a:xfrm>
            <a:off x="715436" y="4304009"/>
            <a:ext cx="77449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подписал все объекты, которые знал.</a:t>
            </a:r>
          </a:p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Затруднился определить, что за объект – не стал выполнять дальше.</a:t>
            </a:r>
          </a:p>
          <a:p>
            <a:pPr indent="3600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сравнить вообще нельзя</a:t>
            </a:r>
          </a:p>
        </p:txBody>
      </p:sp>
    </p:spTree>
    <p:extLst>
      <p:ext uri="{BB962C8B-B14F-4D97-AF65-F5344CB8AC3E}">
        <p14:creationId xmlns:p14="http://schemas.microsoft.com/office/powerpoint/2010/main" val="37976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1781C-E362-455B-A681-3CFA6BC6969E}"/>
              </a:ext>
            </a:extLst>
          </p:cNvPr>
          <p:cNvSpPr txBox="1"/>
          <p:nvPr/>
        </p:nvSpPr>
        <p:spPr>
          <a:xfrm>
            <a:off x="155009" y="1484784"/>
            <a:ext cx="352839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знаю, что такое карта-схема, где она?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1 предложение.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об 1 достопримечательности.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Подумал, что надо заполнить таблицу – искал «дуб» и остальное не выполнил.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всех колонках даны 3 места, что делать?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20944-FF93-1C07-74EA-EBEA933CD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581075"/>
            <a:ext cx="5292080" cy="35728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5BFA8-8F99-C2BD-C50B-C9E96001F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477" y="4371781"/>
            <a:ext cx="4214248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788EB-AF20-CE5E-B640-9AC20C4274DD}"/>
              </a:ext>
            </a:extLst>
          </p:cNvPr>
          <p:cNvSpPr txBox="1"/>
          <p:nvPr/>
        </p:nvSpPr>
        <p:spPr>
          <a:xfrm>
            <a:off x="1052269" y="331431"/>
            <a:ext cx="7615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Задания диагностической работы глазами учителей: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возможных трудностей, с которыми столкнулись учащиеся</a:t>
            </a:r>
            <a:endParaRPr lang="ru-RU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631EA-6FE8-70BE-5D2A-6BDE1CD9FD78}"/>
              </a:ext>
            </a:extLst>
          </p:cNvPr>
          <p:cNvSpPr txBox="1"/>
          <p:nvPr/>
        </p:nvSpPr>
        <p:spPr>
          <a:xfrm>
            <a:off x="746914" y="1510825"/>
            <a:ext cx="792088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выполняем такие задания, но предлагаем более чёткую формулировку: подпиши, объясни, почему ты так думаешь.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трудно было переключаться с одного задания на другое – они требовали разных предметных знаний.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воспринимают инструкцию к заданию как текст: они умеют из самого задания понимать.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по истории было трудно из-за объёма задания и разных способов представления информации, надо предлагать либо 2 текста, либо текст и картинку, текст и схему. А тут ещё и само задание. Большой объём сложно удержать в памяти.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 текст, дети обращают внимание на отдельные слова (не всегда ключевые), по ним сами «додумывают задание».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дети знают, но мы не говорим об основаниях для сравнения.	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задания требовали большого количества отдельных операций, чтобы прийти к ответу, следует исключать такие задания: не могут удержать в памяти всё, что нужно сделать.</a:t>
            </a:r>
          </a:p>
        </p:txBody>
      </p:sp>
    </p:spTree>
    <p:extLst>
      <p:ext uri="{BB962C8B-B14F-4D97-AF65-F5344CB8AC3E}">
        <p14:creationId xmlns:p14="http://schemas.microsoft.com/office/powerpoint/2010/main" val="39870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4D22E9-309C-7723-2127-97F414B5A4C1}"/>
              </a:ext>
            </a:extLst>
          </p:cNvPr>
          <p:cNvSpPr txBox="1"/>
          <p:nvPr/>
        </p:nvSpPr>
        <p:spPr>
          <a:xfrm>
            <a:off x="1088273" y="659945"/>
            <a:ext cx="7615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УЧИТЕЛЕЙ ОСНОВНОЙ ШКОЛЫ (ФИЛОЛОГИ)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1E7CD-0A44-9A33-9D8B-8170A1541E4D}"/>
              </a:ext>
            </a:extLst>
          </p:cNvPr>
          <p:cNvSpPr txBox="1"/>
          <p:nvPr/>
        </p:nvSpPr>
        <p:spPr>
          <a:xfrm>
            <a:off x="899592" y="1814671"/>
            <a:ext cx="79928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согласны с мнением коллег?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не согласны и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40693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981D3-5E5D-B217-703D-E3159219AE29}"/>
              </a:ext>
            </a:extLst>
          </p:cNvPr>
          <p:cNvSpPr txBox="1"/>
          <p:nvPr/>
        </p:nvSpPr>
        <p:spPr>
          <a:xfrm>
            <a:off x="764236" y="426390"/>
            <a:ext cx="7615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проблеме преемственности начального общего образования и основного общего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1B78D-1ED7-7B94-1CAB-31A827233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1" y="1997129"/>
            <a:ext cx="8017391" cy="42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57FC81-532E-6F8B-DAD6-D8751715A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80" y="1332291"/>
            <a:ext cx="8532440" cy="41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596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УЧЕНИК И УЧИТЕЛЬ В СОВРЕМЕННОМ МИРЕ:  ФОРМУЛА УСПЕХА  ПРИЧИНЫ ТРУДНОСТЕЙ  ШКОЛЬНИКОВ В ДОСТИЖЕНИИ МЕТАПРЕДМЕТНЫХ И ПРЕДМЕТНЫХ РЕЗУЛЬТАТОВ ОБУЧЕНИЯ: ВЗГЛЯД УЧИТЕЛЯ</vt:lpstr>
      <vt:lpstr>ПЕДАГОГИЧЕСКАЯ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базовые умения, необходимые для успешного освоения курса русского языка в основной школе, оказываются сформированными в недостаточной степени по итогам обучения в начальной школе? </vt:lpstr>
      <vt:lpstr>Презентация PowerPoint</vt:lpstr>
      <vt:lpstr>Кто виноват? Что делать? 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Анна</cp:lastModifiedBy>
  <cp:revision>150</cp:revision>
  <cp:lastPrinted>2022-06-09T05:22:46Z</cp:lastPrinted>
  <dcterms:created xsi:type="dcterms:W3CDTF">2018-09-17T13:51:28Z</dcterms:created>
  <dcterms:modified xsi:type="dcterms:W3CDTF">2022-11-28T00:54:57Z</dcterms:modified>
</cp:coreProperties>
</file>