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0" r:id="rId2"/>
    <p:sldId id="290" r:id="rId3"/>
    <p:sldId id="316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31" r:id="rId12"/>
    <p:sldId id="321" r:id="rId13"/>
    <p:sldId id="322" r:id="rId14"/>
    <p:sldId id="341" r:id="rId15"/>
    <p:sldId id="342" r:id="rId16"/>
    <p:sldId id="329" r:id="rId17"/>
    <p:sldId id="343" r:id="rId18"/>
    <p:sldId id="344" r:id="rId19"/>
    <p:sldId id="345" r:id="rId20"/>
    <p:sldId id="346" r:id="rId21"/>
    <p:sldId id="347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95F172F-A856-3D4C-B549-37A69151F42C}">
          <p14:sldIdLst>
            <p14:sldId id="270"/>
            <p14:sldId id="290"/>
            <p14:sldId id="316"/>
            <p14:sldId id="334"/>
            <p14:sldId id="335"/>
            <p14:sldId id="336"/>
            <p14:sldId id="337"/>
            <p14:sldId id="338"/>
            <p14:sldId id="339"/>
            <p14:sldId id="340"/>
            <p14:sldId id="331"/>
            <p14:sldId id="321"/>
            <p14:sldId id="322"/>
            <p14:sldId id="341"/>
            <p14:sldId id="342"/>
            <p14:sldId id="329"/>
            <p14:sldId id="343"/>
            <p14:sldId id="344"/>
            <p14:sldId id="345"/>
            <p14:sldId id="346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76A"/>
    <a:srgbClr val="6F3191"/>
    <a:srgbClr val="3A6E8E"/>
    <a:srgbClr val="71DAEB"/>
    <a:srgbClr val="CEDDF2"/>
    <a:srgbClr val="ECDFF5"/>
    <a:srgbClr val="CAF3C5"/>
    <a:srgbClr val="1E5260"/>
    <a:srgbClr val="8853B9"/>
    <a:srgbClr val="D7E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2764" autoAdjust="0"/>
  </p:normalViewPr>
  <p:slideViewPr>
    <p:cSldViewPr>
      <p:cViewPr varScale="1">
        <p:scale>
          <a:sx n="80" d="100"/>
          <a:sy n="80" d="100"/>
        </p:scale>
        <p:origin x="94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51" cy="4960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9" y="1"/>
            <a:ext cx="2946351" cy="4960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AD4C-CFD2-47D3-B93D-939F5330EB9F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960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9" y="9428960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51244-DDC3-4122-AEC3-2DEB83F46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3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8A6C9-D5AC-E84C-B658-AD7D92776A0A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7088"/>
            <a:ext cx="5437821" cy="3908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B6868-6167-0A41-B6D5-4ACD1FA9C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4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B6868-6167-0A41-B6D5-4ACD1FA9CF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808A-BCC2-4075-92C8-B6644E6290B2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8400-0658-4A70-88B7-291BA28E6087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521A-57DF-4C4B-9C66-FDDB2F597331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EC72-DC0A-4288-A51C-230F09492838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9314-F06D-4A77-B0D7-7508AFF81B4D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41F6-7263-43F6-99B1-CE7FDB6FDA5D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24BA-EFC9-47F9-8307-3BAC5A57C8B3}" type="datetime1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DE78-644B-4138-BD0F-D95302950CE9}" type="datetime1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2967-08E8-4325-97EB-F3F0329F998F}" type="datetime1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A4BC-FF46-456F-A031-3BEDB103DFB4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8AB1-B98D-4E21-9700-EA22B4EFD8DA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BBF9C-2680-4582-85FA-7AC577CB5CDB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2415"/>
            <a:ext cx="9147215" cy="6860415"/>
            <a:chOff x="0" y="-224730"/>
            <a:chExt cx="9144000" cy="679018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24730"/>
              <a:ext cx="9144000" cy="6790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24730"/>
              <a:ext cx="5652120" cy="1936263"/>
            </a:xfrm>
            <a:prstGeom prst="rect">
              <a:avLst/>
            </a:prstGeom>
          </p:spPr>
        </p:pic>
      </p:grp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263576" y="2636912"/>
            <a:ext cx="7395343" cy="101529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32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Русский язык в начальной школе: трудности младших школьников</a:t>
            </a:r>
            <a:br>
              <a:rPr lang="ru-RU" sz="32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</a:br>
            <a:endParaRPr lang="ru-RU" altLang="ru-RU" sz="3200" dirty="0">
              <a:solidFill>
                <a:srgbClr val="6D276A"/>
              </a:solidFill>
              <a:latin typeface="Times New Roman" pitchFamily="18" charset="0"/>
              <a:ea typeface="Yu Mincho Light" pitchFamily="18" charset="-128"/>
              <a:cs typeface="Times New Roman" pitchFamily="18" charset="0"/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8371" y="5505152"/>
            <a:ext cx="7862887" cy="1293812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ru-RU" altLang="ru-RU" sz="2000" dirty="0">
                <a:solidFill>
                  <a:srgbClr val="6600FF"/>
                </a:solidFill>
              </a:rPr>
              <a:t> </a:t>
            </a:r>
            <a:endParaRPr lang="ru-RU" altLang="ru-RU" sz="2600" dirty="0">
              <a:solidFill>
                <a:srgbClr val="3A6E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55613" y="4068608"/>
            <a:ext cx="7203306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2400" b="1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М.И. Кузнецова</a:t>
            </a:r>
            <a:r>
              <a:rPr lang="ru-RU" sz="2400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,</a:t>
            </a:r>
          </a:p>
          <a:p>
            <a:pPr algn="r">
              <a:lnSpc>
                <a:spcPct val="80000"/>
              </a:lnSpc>
            </a:pPr>
            <a:r>
              <a:rPr lang="ru-RU" sz="2400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д.п.н., ведущий научный сотрудник </a:t>
            </a:r>
            <a:endParaRPr lang="en-US" sz="2400" i="1" dirty="0">
              <a:solidFill>
                <a:srgbClr val="6D276A"/>
              </a:solidFill>
              <a:latin typeface="Times New Roman" pitchFamily="18" charset="0"/>
              <a:ea typeface="Yu Mincho Light" pitchFamily="18" charset="-128"/>
              <a:cs typeface="Times New Roman" pitchFamily="18" charset="0"/>
            </a:endParaRPr>
          </a:p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2400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лаборатории начального общего образования Института стратегии развития образования Российской академии образования</a:t>
            </a:r>
            <a:endParaRPr lang="ru-RU" altLang="ru-RU" sz="2400" dirty="0">
              <a:solidFill>
                <a:srgbClr val="6D276A"/>
              </a:solidFill>
              <a:latin typeface="Times New Roman" pitchFamily="18" charset="0"/>
              <a:ea typeface="Yu Mincho Light" pitchFamily="1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40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AC187-9EE3-61B3-20FF-A6667C7C6E0F}"/>
              </a:ext>
            </a:extLst>
          </p:cNvPr>
          <p:cNvSpPr txBox="1"/>
          <p:nvPr/>
        </p:nvSpPr>
        <p:spPr>
          <a:xfrm>
            <a:off x="899592" y="1052736"/>
            <a:ext cx="784887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процент выполнения зафиксирован по заданиям, направленным на оценку следующих предметных результатов: </a:t>
            </a:r>
          </a:p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грамматические признаки глаголов – число, время, род (в прошедшем времени), лицо (в настоящем и будущем времени), спряжение;</a:t>
            </a:r>
          </a:p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характеризовать звуки русского языка (гласные ударные/безударные; согласные твердые/мягкие, парные/непарные твердые и мягкие; согласные звонкие/глухие, парные/непарные звонкие и глухие);</a:t>
            </a:r>
          </a:p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звуки и буквы;</a:t>
            </a:r>
          </a:p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находить в словах с однозначно выделяемыми морфемами окончание, корень, суффикс, приставку.</a:t>
            </a:r>
          </a:p>
        </p:txBody>
      </p:sp>
    </p:spTree>
    <p:extLst>
      <p:ext uri="{BB962C8B-B14F-4D97-AF65-F5344CB8AC3E}">
        <p14:creationId xmlns:p14="http://schemas.microsoft.com/office/powerpoint/2010/main" val="45412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955" y="489951"/>
            <a:ext cx="7562542" cy="62762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трудностей</a:t>
            </a: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09897" y="1229178"/>
            <a:ext cx="8229600" cy="490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i="1" dirty="0"/>
              <a:t>	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речевым развитием современных дошкольников, в том числе проблемы с низким уровнем словарного запаса и недостаточным уровнем связной речи. Особенности индивидуального речевого и общего развития, которые остались без внимания со стороны педагога.</a:t>
            </a:r>
          </a:p>
          <a:p>
            <a:pPr marL="0" indent="0" algn="just">
              <a:buNone/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Дидактические проблемы: недооценка значения звукового анализа, недооценка необходимости параллельной работы над предметным материалом и универсальными учебными действиями, увлечение механической тренировкой применения правил, недооценка внутренних связей всех разделов языка, неинтересные тексты, особенно в разделе «Развитие речи».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12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986" y="827761"/>
            <a:ext cx="7551053" cy="627623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грамотность </a:t>
            </a: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710699" y="1632363"/>
            <a:ext cx="8212814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buFont typeface="Arial" charset="0"/>
              <a:buNone/>
            </a:pPr>
            <a:r>
              <a:rPr lang="ru-RU" i="1" dirty="0"/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умений, навыков, способов деятельности, обеспечивающих: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развитию чувства языка, совершенствованию собственной языковой культуры;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целесообразный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языковых средств для построения содержательных, связных и нормативно грамотных конструктов, как устных, так и письменных;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осознанию терминологических и понятийных характеристик системы языка.</a:t>
            </a:r>
          </a:p>
        </p:txBody>
      </p:sp>
    </p:spTree>
    <p:extLst>
      <p:ext uri="{BB962C8B-B14F-4D97-AF65-F5344CB8AC3E}">
        <p14:creationId xmlns:p14="http://schemas.microsoft.com/office/powerpoint/2010/main" val="349324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001" y="848327"/>
            <a:ext cx="8227085" cy="62762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28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грамотность</a:t>
            </a:r>
            <a:r>
              <a:rPr lang="ru-RU" sz="36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29873" y="1690381"/>
            <a:ext cx="8783045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2438" algn="just">
              <a:lnSpc>
                <a:spcPct val="110000"/>
              </a:lnSpc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способность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успешной коммуникативной деятельности с учетом особенностей учебной и жизненной ситуации и культуры речевого общения;</a:t>
            </a:r>
          </a:p>
          <a:p>
            <a:pPr indent="452438" algn="just">
              <a:lnSpc>
                <a:spcPct val="11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целесообразному использованию языковых средств при создании устных и письменных высказываний (текстов) разных типов и жанров, в том числе описаний, повествований, рассуждений, текстов-инструкций и пр.; </a:t>
            </a:r>
          </a:p>
          <a:p>
            <a:pPr indent="452438" algn="just">
              <a:lnSpc>
                <a:spcPct val="110000"/>
              </a:lnSpc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анализе и оценке своей коммуникативной деятельности, стремление к ее совершенствованию.</a:t>
            </a:r>
          </a:p>
        </p:txBody>
      </p:sp>
    </p:spTree>
    <p:extLst>
      <p:ext uri="{BB962C8B-B14F-4D97-AF65-F5344CB8AC3E}">
        <p14:creationId xmlns:p14="http://schemas.microsoft.com/office/powerpoint/2010/main" val="234740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F8E4C-71CE-5429-857C-0B7619E48E73}"/>
              </a:ext>
            </a:extLst>
          </p:cNvPr>
          <p:cNvSpPr txBox="1"/>
          <p:nvPr/>
        </p:nvSpPr>
        <p:spPr>
          <a:xfrm>
            <a:off x="711886" y="1332792"/>
            <a:ext cx="810858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6D276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Важнейшие проявления языковой и коммуникативной грамотности младшего школьника</a:t>
            </a:r>
          </a:p>
          <a:p>
            <a:pPr algn="ctr">
              <a:defRPr/>
            </a:pPr>
            <a:endParaRPr lang="ru-RU" sz="2200" b="1" dirty="0">
              <a:solidFill>
                <a:srgbClr val="6D276A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обнаруживать нарушения языковых норм и неадекватность языковых средств той речевой ситуации, в которой они использованы;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накопление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опыта выбора языковых средств в соответствии с особенностями речевой ситуации;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младшим школьником возможностей использования разных языковых средств в одной и той же ситуации;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устных и письменных высказываний, отвечающих критериям содержательности, связности, соответствия нормам русского литературного языка и адекватных речевой ситуации. </a:t>
            </a:r>
          </a:p>
        </p:txBody>
      </p:sp>
    </p:spTree>
    <p:extLst>
      <p:ext uri="{BB962C8B-B14F-4D97-AF65-F5344CB8AC3E}">
        <p14:creationId xmlns:p14="http://schemas.microsoft.com/office/powerpoint/2010/main" val="2891723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EF31C3-74DD-3FA6-B39A-EB2AE5234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06" y="836712"/>
            <a:ext cx="3925104" cy="54401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69ADAE-A7A8-8134-976E-B60F7F693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475" y="313509"/>
            <a:ext cx="4011516" cy="33104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CFBC4A-2E1C-9455-3D8A-9467B559D4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4663" y="3310814"/>
            <a:ext cx="3847441" cy="349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28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58362"/>
            <a:ext cx="8279955" cy="62762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28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Орфографическая грамотность</a:t>
            </a:r>
            <a:r>
              <a:rPr lang="ru-RU" sz="36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64361" y="1719861"/>
            <a:ext cx="8423971" cy="37946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соотносится изучения орфографии и системы языка?</a:t>
            </a:r>
          </a:p>
          <a:p>
            <a:pPr marL="514350" indent="-51435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анализатор (зрительный, слуховой, двигательный) целесообразнее опираться при обучении правописанию?</a:t>
            </a:r>
          </a:p>
          <a:p>
            <a:pPr marL="514350" indent="-51435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или параллельно идет работа по формированию навыка грамотного письма и орфографической грамотности? 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задания наиболее эффективны для перенос умений из учебной в реальные ситуации? В чем секрет переноса? </a:t>
            </a:r>
            <a:endParaRPr lang="en-GB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11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37E68-3171-EB0F-CE74-4ABE7C60FFBE}"/>
              </a:ext>
            </a:extLst>
          </p:cNvPr>
          <p:cNvSpPr txBox="1"/>
          <p:nvPr/>
        </p:nvSpPr>
        <p:spPr>
          <a:xfrm>
            <a:off x="673331" y="1776980"/>
            <a:ext cx="820891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45000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i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r>
              <a:rPr lang="ru-RU" sz="2400" i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Орфография и пунктуация</a:t>
            </a:r>
            <a:r>
              <a:rPr lang="ru-RU" sz="2400" i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45000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правила правописания (в объеме содержания курса); </a:t>
            </a:r>
          </a:p>
          <a:p>
            <a:pPr marL="0" indent="45000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(уточнять) написание слова по орфографическому словарю учебника;</a:t>
            </a:r>
          </a:p>
          <a:p>
            <a:pPr marL="0" indent="45000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безошибочно списывать текст объемом 80–90 слов;</a:t>
            </a:r>
          </a:p>
          <a:p>
            <a:pPr marL="0" indent="45000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под диктовку тексты объемом 75–80 слов в соответствии с изученными правилами правописания;</a:t>
            </a:r>
          </a:p>
          <a:p>
            <a:pPr marL="0" indent="450000" algn="just" eaLnBrk="1" fontAlgn="auto" hangingPunct="1"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 собственный и предложенный тексты, находить и исправлять орфографические и пунктуационные ошибки.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B2D559-FD84-204F-50DC-2715EC728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825922"/>
            <a:ext cx="2633700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86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795F76-576A-85CA-47F4-D7623F652054}"/>
              </a:ext>
            </a:extLst>
          </p:cNvPr>
          <p:cNvSpPr txBox="1"/>
          <p:nvPr/>
        </p:nvSpPr>
        <p:spPr>
          <a:xfrm>
            <a:off x="708454" y="1339854"/>
            <a:ext cx="811201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Зафиксирована четкая связь уровня орфографической грамотности: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высокой мотивацией школьников к проявлению собственной культуры;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осознанностью овладения орфографическими навыками;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формированием регулятивных УУД, особенно самоконтроля;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продуманной системой работы по редактированию собственных текстов;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постоянным использованием творческих заданий, предполагающих создание письменных высказываний.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39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12DFF-1CD2-A090-21A1-4347B039188D}"/>
              </a:ext>
            </a:extLst>
          </p:cNvPr>
          <p:cNvSpPr txBox="1"/>
          <p:nvPr/>
        </p:nvSpPr>
        <p:spPr>
          <a:xfrm>
            <a:off x="708454" y="1340768"/>
            <a:ext cx="811201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Универсальное учебное действие конструирование письменного текста состоит из следующих операций:</a:t>
            </a:r>
          </a:p>
          <a:p>
            <a:pPr indent="45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 смысловое наполнение текста: тему, содержание;</a:t>
            </a:r>
          </a:p>
          <a:p>
            <a:pPr indent="45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 тип текста, форму представления;</a:t>
            </a:r>
          </a:p>
          <a:p>
            <a:pPr indent="45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отбираю соответствующие языковые средства;</a:t>
            </a:r>
          </a:p>
          <a:p>
            <a:pPr indent="45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 план письменного текста;</a:t>
            </a:r>
          </a:p>
          <a:p>
            <a:pPr indent="45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пишу черновик (с приоритетной целью раскрытия смысла);</a:t>
            </a:r>
          </a:p>
          <a:p>
            <a:pPr indent="45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редактирую черновик, обращая внимание на адекватность использованных языковых средств;</a:t>
            </a:r>
          </a:p>
          <a:p>
            <a:pPr indent="45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редактирую черновик, обращая внимание на </a:t>
            </a:r>
          </a:p>
          <a:p>
            <a:pPr indent="45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орфографических и пунктуационных норм;</a:t>
            </a:r>
          </a:p>
          <a:p>
            <a:pPr indent="45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 запись окончательного варианта текста;</a:t>
            </a:r>
          </a:p>
          <a:p>
            <a:pPr indent="45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 записанный текст, при необходимости исправляю ошибки.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3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955" y="656288"/>
            <a:ext cx="7404673" cy="627623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</a:t>
            </a:r>
            <a:r>
              <a:rPr lang="ru-RU" sz="2700" b="1" dirty="0">
                <a:solidFill>
                  <a:srgbClr val="6D27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изучения русского языка</a:t>
            </a: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708454" y="1626690"/>
            <a:ext cx="7973174" cy="436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just">
              <a:buFont typeface="Arial" pitchFamily="34" charset="0"/>
              <a:buNone/>
              <a:defRPr/>
            </a:pP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цель: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учащихся представлений о языке как составляющей  целостной научной  картины мира, ознакомление учащихся с основными положениями науки о языке и формирование на этой основе знаково-символического и логического мышления учеников.</a:t>
            </a:r>
          </a:p>
          <a:p>
            <a:pPr marL="0" indent="450000" algn="just">
              <a:buFont typeface="Arial" pitchFamily="34" charset="0"/>
              <a:buNone/>
              <a:defRPr/>
            </a:pP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Социокультурная цель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устной и письменной речи, монологической и диалогической речи, а также навыков грамотного, безошибочного письма как показателя общей культуры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978602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B6DA60-2792-0862-9EF0-B4DD737BD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71" y="1375102"/>
            <a:ext cx="3385109" cy="24604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0BF821-DAAC-B429-5DAF-ADB6CBC8C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71" y="3963519"/>
            <a:ext cx="3343941" cy="26020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B35D3E-F7D9-D1EE-6D83-B06B85AB64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6852" y="1268760"/>
            <a:ext cx="3441663" cy="28367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1C2E2D3-69EB-D3A0-7D0F-2C8A6C23C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7328" y="3739832"/>
            <a:ext cx="2922889" cy="26424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DB4BD0-B403-7E33-3CB1-96E620102812}"/>
              </a:ext>
            </a:extLst>
          </p:cNvPr>
          <p:cNvSpPr txBox="1"/>
          <p:nvPr/>
        </p:nvSpPr>
        <p:spPr>
          <a:xfrm>
            <a:off x="708455" y="620688"/>
            <a:ext cx="7361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и пути преодоления</a:t>
            </a:r>
          </a:p>
        </p:txBody>
      </p:sp>
    </p:spTree>
    <p:extLst>
      <p:ext uri="{BB962C8B-B14F-4D97-AF65-F5344CB8AC3E}">
        <p14:creationId xmlns:p14="http://schemas.microsoft.com/office/powerpoint/2010/main" val="1397303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2BBD8-968F-C2AF-6EB9-E13784791B20}"/>
              </a:ext>
            </a:extLst>
          </p:cNvPr>
          <p:cNvSpPr txBox="1"/>
          <p:nvPr/>
        </p:nvSpPr>
        <p:spPr>
          <a:xfrm>
            <a:off x="683568" y="3105834"/>
            <a:ext cx="777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930"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3A6E8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663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954" y="588235"/>
            <a:ext cx="7471510" cy="627623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русского языка в начальной школе направлено на достижение следующих целей:</a:t>
            </a: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94615" y="1550303"/>
            <a:ext cx="7848872" cy="4281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роли языка как основного </a:t>
            </a:r>
            <a:r>
              <a:rPr lang="ru-RU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общения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000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правильной </a:t>
            </a:r>
            <a:r>
              <a:rPr lang="ru-RU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устной и письменной речи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показателя общей культуры человека; </a:t>
            </a:r>
          </a:p>
          <a:p>
            <a:pPr marL="0" indent="45000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основными </a:t>
            </a:r>
            <a:r>
              <a:rPr lang="ru-RU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речевой деятельности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первоначальных представлений о </a:t>
            </a:r>
            <a:r>
              <a:rPr lang="ru-RU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нормах современного русского литературного языка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45000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первоначальными научными представлениями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системе русского языка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фонетике, графике, лексике,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морфемике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морфологии и синтаксисе; об основных </a:t>
            </a:r>
            <a:r>
              <a:rPr lang="ru-RU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единицах языка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их признаках и особенностях употребления в речи; использование в речевой деятельности норм современного русского литературного языка (орфоэпических, лексических, грамматических,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орфографических, пунктуационных) и </a:t>
            </a:r>
            <a:r>
              <a:rPr lang="ru-RU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этикета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809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94739" y="1611175"/>
            <a:ext cx="7848872" cy="4281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основных трудностей младших школьников при изучении русского языка заключается в том, что они не понимают, чем они занимаются на уроках русского языка. </a:t>
            </a:r>
          </a:p>
          <a:p>
            <a:pPr marL="0" indent="45000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осознанный познавательный мотив. </a:t>
            </a:r>
          </a:p>
          <a:p>
            <a:pPr marL="0" indent="45000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проблема: как помочь младшему школьнику осознать сложные связи языка как системы языковых единиц и речи как реализации языка в процессе общения?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AD088D-685D-A035-52E7-D26953A13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146" y="3105884"/>
            <a:ext cx="865707" cy="6462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ECDACF-751E-5499-EF82-BEDAA9030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721352"/>
            <a:ext cx="1300516" cy="6627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D72F2B1-1DEC-799F-5FE5-069D57F848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7148" y="680878"/>
            <a:ext cx="1368152" cy="7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6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13552-31CF-2B15-65E3-6C4CE8BA4665}"/>
              </a:ext>
            </a:extLst>
          </p:cNvPr>
          <p:cNvSpPr txBox="1"/>
          <p:nvPr/>
        </p:nvSpPr>
        <p:spPr>
          <a:xfrm>
            <a:off x="575556" y="1351508"/>
            <a:ext cx="824491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Младшие школьники испытывают трудности при</a:t>
            </a: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: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применении знаний, использовании  изученных понятий;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формулировании самостоятельного суждения в свободной форме;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установлении назначения текста;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конструировании текстов разного типа (описание, повествование, рассуждение);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правильном орфографическом и пунктуационном оформлении своих письменных ответов.</a:t>
            </a:r>
          </a:p>
        </p:txBody>
      </p:sp>
    </p:spTree>
    <p:extLst>
      <p:ext uri="{BB962C8B-B14F-4D97-AF65-F5344CB8AC3E}">
        <p14:creationId xmlns:p14="http://schemas.microsoft.com/office/powerpoint/2010/main" val="368835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CA589-757D-D252-789C-E221B0626654}"/>
              </a:ext>
            </a:extLst>
          </p:cNvPr>
          <p:cNvSpPr txBox="1"/>
          <p:nvPr/>
        </p:nvSpPr>
        <p:spPr>
          <a:xfrm>
            <a:off x="971600" y="620688"/>
            <a:ext cx="792159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заданий 1–3 тебе необходимо прочитать текст Джанни Родари «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и туча».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Составь план текста.</a:t>
            </a:r>
          </a:p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Как ты считаешь, в чём основная мысль текста? Напиши об этом. В твоей записи должно быть 1–2 предложения, и это обязательно должен быть связный текст.</a:t>
            </a:r>
          </a:p>
          <a:p>
            <a:pPr marL="0" marR="0" lvl="0" indent="45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Письменно перескажи текст «Солнце и туча». В твоём изложении должно быть 7–10 предложений. В процессе написания изложения смотреть в текст нельзя.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9BAFE9-80F6-31DD-5C05-F90DF896E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49" y="3130645"/>
            <a:ext cx="7946641" cy="341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2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716BE7-A22A-B1E5-D89F-885A804FA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948459"/>
            <a:ext cx="8132769" cy="265199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7E23E-3877-11BE-D4B7-20382316B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307" y="3903563"/>
            <a:ext cx="7888908" cy="17923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7F1CC3-67B3-D6E7-71F8-2EAA4BC488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0642" y="5999056"/>
            <a:ext cx="112785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8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AD27F-8AB4-7B13-9682-C87382546474}"/>
              </a:ext>
            </a:extLst>
          </p:cNvPr>
          <p:cNvSpPr txBox="1"/>
          <p:nvPr/>
        </p:nvSpPr>
        <p:spPr>
          <a:xfrm>
            <a:off x="708454" y="1200128"/>
            <a:ext cx="799288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45000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нужно составить три небольших текста (по 3-4 предложения), каждый из них должен соответствовать описанной ситуации.</a:t>
            </a:r>
          </a:p>
          <a:p>
            <a:pPr marL="0" indent="450000" algn="just">
              <a:buNone/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1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000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зимние каникулы твой класс ходил в однодневный поход, а твой друг не смог пойти с вами. Он очень просит тебя рассказать о том, как прошёл этот день. </a:t>
            </a:r>
          </a:p>
          <a:p>
            <a:pPr marL="0" indent="450000" algn="just">
              <a:buNone/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2.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5000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в России всегда любили зимние забавы: кататься с горок, ходить на каток, играть в снежки, лепить снеговиков. Объясни, что нужно делать, чтобы не простудиться в морозный день.</a:t>
            </a:r>
          </a:p>
          <a:p>
            <a:pPr marL="0" indent="450000" algn="just">
              <a:buNone/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3.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5000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Представь, что по интернету ты познакомился с ровесником, который живет в южной стране, где никогда не бывает снега. Конечно, можно увидеть снег на фотографии или в кино. Но этого недостаточно, чтобы ощутить, каков снег на самом деле. Расскажи про русский снег так, чтобы твой ровесник смог почувствовать его холод, звук, запах.</a:t>
            </a:r>
          </a:p>
        </p:txBody>
      </p:sp>
    </p:spTree>
    <p:extLst>
      <p:ext uri="{BB962C8B-B14F-4D97-AF65-F5344CB8AC3E}">
        <p14:creationId xmlns:p14="http://schemas.microsoft.com/office/powerpoint/2010/main" val="379473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7C4F3E-0E97-9CCF-6D44-779BC6D7F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223" y="246653"/>
            <a:ext cx="5676233" cy="3145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824B98-B1BA-8E3E-68ED-A91197536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764" y="2981941"/>
            <a:ext cx="4392488" cy="27649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CDD6F2-1816-280F-1AB1-9CEF6A1C07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960" y="3565969"/>
            <a:ext cx="5011346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94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</TotalTime>
  <Words>1216</Words>
  <Application>Microsoft Office PowerPoint</Application>
  <PresentationFormat>Экран (4:3)</PresentationFormat>
  <Paragraphs>110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Тема Office</vt:lpstr>
      <vt:lpstr>Русский язык в начальной школе: трудности младших школьников </vt:lpstr>
      <vt:lpstr>Приоритетные цели изучения русского языка</vt:lpstr>
      <vt:lpstr>Изучение русского языка в начальной школе направлено на достижение следующих целей: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трудностей</vt:lpstr>
      <vt:lpstr>Языковая грамотность </vt:lpstr>
      <vt:lpstr>Коммуникативная грамотность </vt:lpstr>
      <vt:lpstr>Презентация PowerPoint</vt:lpstr>
      <vt:lpstr>Презентация PowerPoint</vt:lpstr>
      <vt:lpstr>Орфографическая грамотность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Sofia</dc:creator>
  <cp:lastModifiedBy>Анна</cp:lastModifiedBy>
  <cp:revision>148</cp:revision>
  <cp:lastPrinted>2022-06-09T05:22:46Z</cp:lastPrinted>
  <dcterms:created xsi:type="dcterms:W3CDTF">2018-09-17T13:51:28Z</dcterms:created>
  <dcterms:modified xsi:type="dcterms:W3CDTF">2022-11-24T12:23:57Z</dcterms:modified>
</cp:coreProperties>
</file>