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3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A800-7C30-480F-8332-805B3700FDD8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AF03-F585-4188-81A5-EBF5FE6A6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C3300">
                <a:alpha val="6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ln>
                  <a:noFill/>
                </a:ln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C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225D33-47D1-4216-951F-989DEB019CD0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418820"/>
            <a:ext cx="8856984" cy="2082188"/>
          </a:xfrm>
        </p:spPr>
        <p:txBody>
          <a:bodyPr>
            <a:normAutofit/>
          </a:bodyPr>
          <a:lstStyle/>
          <a:p>
            <a:pPr algn="ctr"/>
            <a:r>
              <a:rPr lang="ru-RU" sz="4000" cap="all" dirty="0">
                <a:solidFill>
                  <a:schemeClr val="tx1"/>
                </a:solidFill>
              </a:rPr>
              <a:t>СОЛДАТЫ МИЛОСЕРДИЯ</a:t>
            </a:r>
            <a:br>
              <a:rPr lang="ru-RU" sz="4000" i="1" cap="all" dirty="0">
                <a:solidFill>
                  <a:schemeClr val="tx1"/>
                </a:solidFill>
              </a:rPr>
            </a:br>
            <a:r>
              <a:rPr lang="ru-RU" sz="2800" i="1" cap="all" dirty="0">
                <a:solidFill>
                  <a:schemeClr val="tx1"/>
                </a:solidFill>
              </a:rPr>
              <a:t>(</a:t>
            </a:r>
            <a:r>
              <a:rPr lang="ru-RU" sz="2800" i="1" dirty="0">
                <a:solidFill>
                  <a:schemeClr val="tx1"/>
                </a:solidFill>
              </a:rPr>
              <a:t>герои самой мирной профессии на Земле)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142984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13473" y="134076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+mj-lt"/>
                <a:cs typeface="Arial" pitchFamily="34" charset="0"/>
              </a:rPr>
              <a:t>2022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2745" t="28321" r="46742" b="22851"/>
          <a:stretch>
            <a:fillRect/>
          </a:stretch>
        </p:blipFill>
        <p:spPr bwMode="auto">
          <a:xfrm>
            <a:off x="0" y="404664"/>
            <a:ext cx="5334866" cy="3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7138" t="33203" r="49487" b="22531"/>
          <a:stretch>
            <a:fillRect/>
          </a:stretch>
        </p:blipFill>
        <p:spPr bwMode="auto">
          <a:xfrm>
            <a:off x="3131840" y="3068960"/>
            <a:ext cx="5832648" cy="352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+mj-lt"/>
                <a:cs typeface="Arial" pitchFamily="34" charset="0"/>
              </a:rPr>
              <a:t>«Солдаты милосердия»</a:t>
            </a:r>
          </a:p>
        </p:txBody>
      </p:sp>
      <p:pic>
        <p:nvPicPr>
          <p:cNvPr id="28674" name="Picture 2" descr="14.09.2016. Минх Григорий Николаевич (1836 - 1896 гг.) - 180 лет со дня рож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920729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6474" y="4000504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Григорий </a:t>
            </a:r>
            <a:r>
              <a:rPr lang="ru-RU" sz="1400" i="1" dirty="0" err="1"/>
              <a:t>Минх</a:t>
            </a:r>
            <a:endParaRPr lang="ru-RU" sz="1400" i="1" dirty="0"/>
          </a:p>
        </p:txBody>
      </p:sp>
      <p:pic>
        <p:nvPicPr>
          <p:cNvPr id="28676" name="Picture 4" descr="Даша Севастопольская."/>
          <p:cNvPicPr>
            <a:picLocks noChangeAspect="1" noChangeArrowheads="1"/>
          </p:cNvPicPr>
          <p:nvPr/>
        </p:nvPicPr>
        <p:blipFill>
          <a:blip r:embed="rId4" cstate="print"/>
          <a:srcRect l="7031" r="13281"/>
          <a:stretch>
            <a:fillRect/>
          </a:stretch>
        </p:blipFill>
        <p:spPr bwMode="auto">
          <a:xfrm>
            <a:off x="2214546" y="642918"/>
            <a:ext cx="2357454" cy="29583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3643314"/>
            <a:ext cx="2276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Дарья Севастопольская</a:t>
            </a:r>
          </a:p>
        </p:txBody>
      </p:sp>
      <p:pic>
        <p:nvPicPr>
          <p:cNvPr id="8" name="Рисунок 7" descr="З.М. Туснолобова-Марченко, 1942 год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642918"/>
            <a:ext cx="2000264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29190" y="3643314"/>
            <a:ext cx="2145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Зинаида </a:t>
            </a:r>
            <a:r>
              <a:rPr lang="ru-RU" sz="1400" i="1" dirty="0" err="1"/>
              <a:t>Туснолобова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4000504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Януш</a:t>
            </a:r>
            <a:r>
              <a:rPr lang="ru-RU" sz="1400" i="1" dirty="0"/>
              <a:t> Корчак</a:t>
            </a:r>
          </a:p>
        </p:txBody>
      </p:sp>
      <p:pic>
        <p:nvPicPr>
          <p:cNvPr id="28678" name="Picture 6" descr="Януш Корча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00" y="1772816"/>
            <a:ext cx="2071700" cy="208481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72132" y="6550223"/>
            <a:ext cx="1579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Леонид Рошаль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6399"/>
          <a:stretch>
            <a:fillRect/>
          </a:stretch>
        </p:blipFill>
        <p:spPr bwMode="auto">
          <a:xfrm>
            <a:off x="5000628" y="4143380"/>
            <a:ext cx="2357454" cy="23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Умер, как герой». Дочь погибшего от КВИ врача призвала всех остаться дома |  ОБЩЕСТВО | АиФ Краснодар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10996"/>
          <a:stretch>
            <a:fillRect/>
          </a:stretch>
        </p:blipFill>
        <p:spPr bwMode="auto">
          <a:xfrm>
            <a:off x="1500166" y="4357694"/>
            <a:ext cx="2516698" cy="204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99543" y="6550223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Алексей Васильченко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  <a:cs typeface="Arial" pitchFamily="34" charset="0"/>
              </a:rPr>
              <a:t>«</a:t>
            </a:r>
            <a:r>
              <a:rPr lang="ru-RU" sz="2400" b="1" i="1" dirty="0">
                <a:latin typeface="+mj-lt"/>
                <a:cs typeface="Arial" pitchFamily="34" charset="0"/>
              </a:rPr>
              <a:t>В какой бы дом я ни вошел, </a:t>
            </a:r>
          </a:p>
          <a:p>
            <a:pPr algn="ctr"/>
            <a:r>
              <a:rPr lang="ru-RU" sz="2400" b="1" i="1" dirty="0">
                <a:latin typeface="+mj-lt"/>
                <a:cs typeface="Arial" pitchFamily="34" charset="0"/>
              </a:rPr>
              <a:t>я войду туда для пользы больного</a:t>
            </a:r>
            <a:r>
              <a:rPr lang="ru-RU" sz="2400" dirty="0">
                <a:latin typeface="+mj-lt"/>
                <a:cs typeface="Arial" pitchFamily="34" charset="0"/>
              </a:rPr>
              <a:t>» </a:t>
            </a:r>
          </a:p>
        </p:txBody>
      </p:sp>
      <p:pic>
        <p:nvPicPr>
          <p:cNvPr id="98312" name="Picture 8" descr="https://yt3.ggpht.com/a/AATXAJzmyNmShPd6mAXR_YFZPUS9z8ld0l-Jb8sVP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 l="2703" r="5405"/>
          <a:stretch>
            <a:fillRect/>
          </a:stretch>
        </p:blipFill>
        <p:spPr bwMode="auto">
          <a:xfrm>
            <a:off x="3634660" y="1052736"/>
            <a:ext cx="1904053" cy="21806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99026" y="3356992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/>
              <a:t>Гиппократ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4C653E-3E3B-41E5-8396-E01F285FA492}"/>
              </a:ext>
            </a:extLst>
          </p:cNvPr>
          <p:cNvSpPr/>
          <p:nvPr/>
        </p:nvSpPr>
        <p:spPr>
          <a:xfrm>
            <a:off x="971600" y="585810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Македонцы после битвы при </a:t>
            </a:r>
            <a:r>
              <a:rPr lang="ru-RU" sz="1400" i="1" dirty="0" err="1"/>
              <a:t>Херонее</a:t>
            </a:r>
            <a:r>
              <a:rPr lang="ru-RU" sz="1400" i="1" dirty="0"/>
              <a:t>, </a:t>
            </a:r>
          </a:p>
          <a:p>
            <a:pPr algn="ctr"/>
            <a:r>
              <a:rPr lang="ru-RU" sz="1400" i="1" dirty="0"/>
              <a:t>338 г. до н.э.</a:t>
            </a:r>
          </a:p>
        </p:txBody>
      </p:sp>
      <p:pic>
        <p:nvPicPr>
          <p:cNvPr id="11" name="Picture 2" descr="https://ic.pics.livejournal.com/vikond65/53941713/3251265/3251265_original.jpg">
            <a:extLst>
              <a:ext uri="{FF2B5EF4-FFF2-40B4-BE49-F238E27FC236}">
                <a16:creationId xmlns:a16="http://schemas.microsoft.com/office/drawing/2014/main" id="{90F2A7BE-899B-493E-82DE-5A0F88BD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783" y="3363882"/>
            <a:ext cx="3739159" cy="2460082"/>
          </a:xfrm>
          <a:prstGeom prst="rect">
            <a:avLst/>
          </a:prstGeom>
          <a:noFill/>
        </p:spPr>
      </p:pic>
      <p:pic>
        <p:nvPicPr>
          <p:cNvPr id="13" name="Picture 2" descr="https://warspot-asset.s3.amazonaws.com/articles/pictures/000/057/532/content/meditsina6-39da2acef3ca0725cfe0289dda588b7f.jpg">
            <a:extLst>
              <a:ext uri="{FF2B5EF4-FFF2-40B4-BE49-F238E27FC236}">
                <a16:creationId xmlns:a16="http://schemas.microsoft.com/office/drawing/2014/main" id="{B785DFDB-4D7B-4918-948E-51A3FBA1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432" y="3385214"/>
            <a:ext cx="3632048" cy="243875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8F8E54-37D6-4C78-B69A-D4359D3BCE9A}"/>
              </a:ext>
            </a:extLst>
          </p:cNvPr>
          <p:cNvSpPr/>
          <p:nvPr/>
        </p:nvSpPr>
        <p:spPr>
          <a:xfrm>
            <a:off x="5386442" y="5949280"/>
            <a:ext cx="400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Санитары выносят раненных с поля боя.</a:t>
            </a:r>
          </a:p>
          <a:p>
            <a:pPr algn="ctr"/>
            <a:r>
              <a:rPr lang="ru-RU" sz="1400" i="1" dirty="0"/>
              <a:t>Колонна Траяна, Рим, 113 г.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6092" y="175301"/>
            <a:ext cx="5691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Tutti</a:t>
            </a:r>
            <a:r>
              <a:rPr lang="ru-RU" sz="2400" b="1" i="1" dirty="0"/>
              <a:t> </a:t>
            </a:r>
            <a:r>
              <a:rPr lang="ru-RU" sz="2400" b="1" i="1" dirty="0" err="1"/>
              <a:t>Fratelli</a:t>
            </a:r>
            <a:r>
              <a:rPr lang="ru-RU" sz="2400" b="1" i="1" dirty="0"/>
              <a:t> - все мы братья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79800" y="6054387"/>
            <a:ext cx="130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Анри </a:t>
            </a:r>
            <a:r>
              <a:rPr lang="ru-RU" sz="1400" i="1" dirty="0" err="1"/>
              <a:t>Дюнан</a:t>
            </a:r>
            <a:endParaRPr lang="ru-RU" sz="14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99128" y="5308846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Битва при </a:t>
            </a:r>
            <a:r>
              <a:rPr lang="ru-RU" sz="1400" i="1" dirty="0" err="1"/>
              <a:t>Сольферино</a:t>
            </a:r>
            <a:endParaRPr lang="ru-RU" sz="1400" i="1" dirty="0"/>
          </a:p>
        </p:txBody>
      </p:sp>
      <p:pic>
        <p:nvPicPr>
          <p:cNvPr id="16" name="Рисунок 15" descr="Битва при Сольфер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11" y="676468"/>
            <a:ext cx="6846533" cy="46247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07992" y="6362164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/>
              <a:t>Эмблема Международного </a:t>
            </a:r>
          </a:p>
          <a:p>
            <a:pPr algn="ctr"/>
            <a:r>
              <a:rPr lang="ru-RU" sz="1400" i="1" dirty="0"/>
              <a:t>Комитета Красного Креста</a:t>
            </a:r>
          </a:p>
        </p:txBody>
      </p:sp>
      <p:pic>
        <p:nvPicPr>
          <p:cNvPr id="105478" name="Picture 6" descr="https://www.dhm.de/fileadmin/medien/lemo/images/duna1.jpg"/>
          <p:cNvPicPr>
            <a:picLocks noChangeAspect="1" noChangeArrowheads="1"/>
          </p:cNvPicPr>
          <p:nvPr/>
        </p:nvPicPr>
        <p:blipFill>
          <a:blip r:embed="rId3" cstate="print"/>
          <a:srcRect b="2439"/>
          <a:stretch>
            <a:fillRect/>
          </a:stretch>
        </p:blipFill>
        <p:spPr bwMode="auto">
          <a:xfrm>
            <a:off x="251520" y="4146238"/>
            <a:ext cx="1872208" cy="2557874"/>
          </a:xfrm>
          <a:prstGeom prst="rect">
            <a:avLst/>
          </a:prstGeom>
          <a:noFill/>
        </p:spPr>
      </p:pic>
      <p:pic>
        <p:nvPicPr>
          <p:cNvPr id="1026" name="Picture 2" descr="Эмблема Международного Комитета Красного Креста - ИА REGNUM">
            <a:extLst>
              <a:ext uri="{FF2B5EF4-FFF2-40B4-BE49-F238E27FC236}">
                <a16:creationId xmlns:a16="http://schemas.microsoft.com/office/drawing/2014/main" id="{FD1F144D-4D96-4BAE-BBA9-EF32C9B7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92" y="4631777"/>
            <a:ext cx="2500160" cy="16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43372" y="785794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908720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+mj-lt"/>
                <a:cs typeface="Arial" pitchFamily="34" charset="0"/>
              </a:rPr>
              <a:t>1853-1856</a:t>
            </a:r>
          </a:p>
        </p:txBody>
      </p:sp>
      <p:pic>
        <p:nvPicPr>
          <p:cNvPr id="4098" name="Picture 2" descr="https://4.bp.blogspot.com/-F-4Z-FvH8JY/WPItzT843ZI/AAAAAAAAHZI/P7jb4am_TgsSllQuFhzV837b4DtRdqFBQCLcB/s1600/%25D0%2595%25D0%25BB%25D0%25B5%25D0%25BD%25D0%25B0%2B%25D0%259F%25D0%25B0%25D0%25B2%25D0%25BB%25D0%25BE%25D0%25B2%25D0%25BD%25D0%25B0.jpg"/>
          <p:cNvPicPr>
            <a:picLocks noChangeAspect="1" noChangeArrowheads="1"/>
          </p:cNvPicPr>
          <p:nvPr/>
        </p:nvPicPr>
        <p:blipFill>
          <a:blip r:embed="rId3" cstate="print"/>
          <a:srcRect l="7042" t="6557" r="3740" b="8196"/>
          <a:stretch>
            <a:fillRect/>
          </a:stretch>
        </p:blipFill>
        <p:spPr bwMode="auto">
          <a:xfrm>
            <a:off x="214282" y="642918"/>
            <a:ext cx="2714644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193057"/>
            <a:ext cx="5286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err="1"/>
              <a:t>Крестовоздвиженская</a:t>
            </a:r>
            <a:r>
              <a:rPr lang="ru-RU" sz="1400" i="1" dirty="0"/>
              <a:t> община сестёр милосердия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500570"/>
            <a:ext cx="170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Великая княгиня </a:t>
            </a:r>
          </a:p>
          <a:p>
            <a:r>
              <a:rPr lang="ru-RU" sz="1400" i="1" dirty="0"/>
              <a:t>Елена Павловна</a:t>
            </a:r>
          </a:p>
        </p:txBody>
      </p:sp>
      <p:pic>
        <p:nvPicPr>
          <p:cNvPr id="4100" name="Picture 4" descr="https://v-pravda.ru/wp-content/uploads/2020/05/sestry-miloserdiya-525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5929354" cy="3952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Н. И Пирогов на Крымской войн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" y="1000108"/>
            <a:ext cx="5670876" cy="40236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2704172"/>
            <a:ext cx="4556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Николай Иванович Пирогов </a:t>
            </a:r>
          </a:p>
        </p:txBody>
      </p:sp>
      <p:pic>
        <p:nvPicPr>
          <p:cNvPr id="2056" name="Picture 8" descr="https://pop.rumedo.ru/uploads/post/28f850c5d40b17d5b63564a362401d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27" y="329318"/>
            <a:ext cx="1905013" cy="2286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60" y="5048920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Николай Пирогов во время обороны Севастополя</a:t>
            </a:r>
          </a:p>
        </p:txBody>
      </p:sp>
      <p:pic>
        <p:nvPicPr>
          <p:cNvPr id="2060" name="Picture 12" descr="Изображение товара Севастопольские рассказ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456" y="3325865"/>
            <a:ext cx="2104757" cy="3317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2" y="71414"/>
            <a:ext cx="3214710" cy="642942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63281" y="96540"/>
            <a:ext cx="29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+mj-lt"/>
                <a:cs typeface="Arial" pitchFamily="34" charset="0"/>
              </a:rPr>
              <a:t>1914-1918 </a:t>
            </a:r>
          </a:p>
        </p:txBody>
      </p:sp>
      <p:pic>
        <p:nvPicPr>
          <p:cNvPr id="24578" name="Picture 2" descr="https://iknigi.net/books_files/online_html/106120/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24"/>
            <a:ext cx="3625690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14346" y="5072074"/>
            <a:ext cx="4214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Императрица Александра Федоровна и Великие княжны Ольга и Татьяна – сестры милосердия</a:t>
            </a:r>
            <a:endParaRPr lang="ru-RU" sz="1400" dirty="0"/>
          </a:p>
        </p:txBody>
      </p:sp>
      <p:pic>
        <p:nvPicPr>
          <p:cNvPr id="24588" name="Picture 12" descr="https://warspot-asset.s3.amazonaws.com/articles/pictures/000/020/602/content/4-8ff7859110a750ada30a15f1f7afc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690" y="3902846"/>
            <a:ext cx="3520648" cy="259116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23928" y="6550247"/>
            <a:ext cx="5072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Перевязка в лазарете для раненых</a:t>
            </a:r>
          </a:p>
        </p:txBody>
      </p:sp>
      <p:pic>
        <p:nvPicPr>
          <p:cNvPr id="24590" name="Picture 14" descr="Лазарет в здании Зимнего дворца (осень 1917 года) ."/>
          <p:cNvPicPr>
            <a:picLocks noChangeAspect="1" noChangeArrowheads="1"/>
          </p:cNvPicPr>
          <p:nvPr/>
        </p:nvPicPr>
        <p:blipFill>
          <a:blip r:embed="rId5" cstate="print"/>
          <a:srcRect r="47368"/>
          <a:stretch>
            <a:fillRect/>
          </a:stretch>
        </p:blipFill>
        <p:spPr bwMode="auto">
          <a:xfrm>
            <a:off x="4500562" y="934536"/>
            <a:ext cx="3857652" cy="261112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0628" y="3597919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Лазарет в Зимнем дворце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Любовь Дмитриевна Менделеева была не только дочерью всемирно известного рус..."/>
          <p:cNvPicPr>
            <a:picLocks noChangeAspect="1" noChangeArrowheads="1"/>
          </p:cNvPicPr>
          <p:nvPr/>
        </p:nvPicPr>
        <p:blipFill>
          <a:blip r:embed="rId2" cstate="print"/>
          <a:srcRect l="12295" t="2344" r="20960" b="10937"/>
          <a:stretch>
            <a:fillRect/>
          </a:stretch>
        </p:blipFill>
        <p:spPr bwMode="auto">
          <a:xfrm>
            <a:off x="653735" y="984623"/>
            <a:ext cx="2562874" cy="24954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3461799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Любовь Блок - супруга Александра Блока</a:t>
            </a:r>
          </a:p>
        </p:txBody>
      </p:sp>
      <p:pic>
        <p:nvPicPr>
          <p:cNvPr id="12" name="Picture 6" descr="Нина Гри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600" y="4219006"/>
            <a:ext cx="2647654" cy="201726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62378" y="6223115"/>
            <a:ext cx="257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/>
              <a:t>Нина Грин </a:t>
            </a:r>
            <a:r>
              <a:rPr lang="ru-RU" sz="1400" i="1" dirty="0"/>
              <a:t>- жена Александра Грина</a:t>
            </a:r>
          </a:p>
        </p:txBody>
      </p:sp>
      <p:pic>
        <p:nvPicPr>
          <p:cNvPr id="14" name="Picture 8" descr="http://lsycheva.ru/netcat_files/userfiles/Different/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984623"/>
            <a:ext cx="2263451" cy="33084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86512" y="1285860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Лидия Русланова – будущая</a:t>
            </a:r>
            <a:r>
              <a:rPr lang="en-US" sz="1400" i="1" dirty="0"/>
              <a:t> </a:t>
            </a:r>
            <a:r>
              <a:rPr lang="ru-RU" sz="1400" i="1" dirty="0"/>
              <a:t>знаменитая советская певица</a:t>
            </a:r>
          </a:p>
        </p:txBody>
      </p:sp>
      <p:pic>
        <p:nvPicPr>
          <p:cNvPr id="16" name="Picture 10" descr="Фурманов с женой."/>
          <p:cNvPicPr>
            <a:picLocks noChangeAspect="1" noChangeArrowheads="1"/>
          </p:cNvPicPr>
          <p:nvPr/>
        </p:nvPicPr>
        <p:blipFill>
          <a:blip r:embed="rId5" cstate="print"/>
          <a:srcRect l="6726" b="23684"/>
          <a:stretch>
            <a:fillRect/>
          </a:stretch>
        </p:blipFill>
        <p:spPr bwMode="auto">
          <a:xfrm>
            <a:off x="6286512" y="2500306"/>
            <a:ext cx="2740193" cy="35567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15074" y="6072206"/>
            <a:ext cx="2714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Анна Фурманова – будущий директор </a:t>
            </a:r>
            <a:r>
              <a:rPr lang="ru-RU" sz="1400" i="1" dirty="0" err="1"/>
              <a:t>ГИТИСа</a:t>
            </a:r>
            <a:r>
              <a:rPr lang="ru-RU" sz="1400" i="1" dirty="0"/>
              <a:t>, сценарист фильма «Чапаев»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8FF1E3-AD61-43A9-9213-4EA4D2DD2EFF}"/>
              </a:ext>
            </a:extLst>
          </p:cNvPr>
          <p:cNvSpPr/>
          <p:nvPr/>
        </p:nvSpPr>
        <p:spPr>
          <a:xfrm>
            <a:off x="683568" y="231031"/>
            <a:ext cx="810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Сестры милосердия Первой мировой: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3240" y="214290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357166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+mj-lt"/>
                <a:cs typeface="Arial" pitchFamily="34" charset="0"/>
              </a:rPr>
              <a:t>1941-1945</a:t>
            </a:r>
          </a:p>
        </p:txBody>
      </p:sp>
      <p:pic>
        <p:nvPicPr>
          <p:cNvPr id="27650" name="Picture 2" descr="https://sarlib.ru/upload/medialibrary/890/8903f86e1a525e78ab324f8875aa7f55.jpg"/>
          <p:cNvPicPr>
            <a:picLocks noChangeAspect="1" noChangeArrowheads="1"/>
          </p:cNvPicPr>
          <p:nvPr/>
        </p:nvPicPr>
        <p:blipFill>
          <a:blip r:embed="rId3" cstate="print"/>
          <a:srcRect l="1729" r="1437" b="1250"/>
          <a:stretch>
            <a:fillRect/>
          </a:stretch>
        </p:blipFill>
        <p:spPr bwMode="auto">
          <a:xfrm>
            <a:off x="3041943" y="1500174"/>
            <a:ext cx="3291573" cy="464347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642918"/>
            <a:ext cx="2443070" cy="16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357950" y="2428868"/>
            <a:ext cx="27860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«То, что сделано советской военной медициной в годы минувшей войны, по всей справедливости может быть названо подвигом. Для нас, ветеранов Великой Отечественной войны, образ военного медика останется олицетворением высокого гуманизма, мужества и самоотверженности».</a:t>
            </a:r>
          </a:p>
          <a:p>
            <a:pPr algn="r"/>
            <a:r>
              <a:rPr lang="ru-RU" sz="1600" i="1" dirty="0"/>
              <a:t>Маршал И.Х. Баграмян </a:t>
            </a:r>
          </a:p>
        </p:txBody>
      </p:sp>
      <p:pic>
        <p:nvPicPr>
          <p:cNvPr id="6" name="Рисунок 5" descr="Медики в годы Великой Отечественной войны | Областное государственное  автономное учреждение здравоохранения «Томский фтизиопульмонологический  медицинский центр»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2786082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Эфир, бинты, самоотверженность. Как работали врачи на полях сражений ВОВ |  Здоровая жизнь | Здоровье | Аргументы и Факты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643182"/>
            <a:ext cx="2786082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зображение выглядит как человек, внешний, люди, белый&#10;&#10;Автоматически созданное описани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86322"/>
            <a:ext cx="2786082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736" y="0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ovid-19, Коронавирус, Корона, Вирус, Пандемия, Болезн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3" y="0"/>
            <a:ext cx="3428987" cy="2285992"/>
          </a:xfrm>
          <a:prstGeom prst="rect">
            <a:avLst/>
          </a:prstGeom>
          <a:noFill/>
        </p:spPr>
      </p:pic>
      <p:pic>
        <p:nvPicPr>
          <p:cNvPr id="6" name="Рисунок 5" descr="Пока не создана вакцина, медики пытаются помочь больным, используя уже известные лекарства. Фото: Сергей Бобылев/ТАС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642918"/>
            <a:ext cx="4500594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дики назвали необычные симптомы коронавиру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9841"/>
          <a:stretch>
            <a:fillRect/>
          </a:stretch>
        </p:blipFill>
        <p:spPr bwMode="auto">
          <a:xfrm>
            <a:off x="3357554" y="2285992"/>
            <a:ext cx="4500594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 Югре в больницы попали ещё 204 ковид-пациента - ИА REGN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04" y="5143486"/>
            <a:ext cx="3000396" cy="17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4" name="Picture 4" descr="Российская вакцина от коронавируса &amp;quot;Спутник V&amp;quot; стала первым в мир..."/>
          <p:cNvPicPr>
            <a:picLocks noChangeAspect="1" noChangeArrowheads="1"/>
          </p:cNvPicPr>
          <p:nvPr/>
        </p:nvPicPr>
        <p:blipFill>
          <a:blip r:embed="rId6" cstate="print"/>
          <a:srcRect l="19481" t="8008" r="32449" b="3906"/>
          <a:stretch>
            <a:fillRect/>
          </a:stretch>
        </p:blipFill>
        <p:spPr bwMode="auto">
          <a:xfrm>
            <a:off x="857224" y="3857628"/>
            <a:ext cx="1857388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26336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</a:rPr>
              <a:t>Российская вакцина от </a:t>
            </a:r>
          </a:p>
          <a:p>
            <a:r>
              <a:rPr lang="ru-RU" sz="1400" b="1" i="1" dirty="0" err="1">
                <a:solidFill>
                  <a:schemeClr val="bg1"/>
                </a:solidFill>
              </a:rPr>
              <a:t>коронавируса</a:t>
            </a:r>
            <a:r>
              <a:rPr lang="ru-RU" sz="1400" b="1" i="1" dirty="0">
                <a:solidFill>
                  <a:schemeClr val="bg1"/>
                </a:solidFill>
              </a:rPr>
              <a:t> "Спутник V"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48608" y="1857364"/>
            <a:ext cx="17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itchFamily="34" charset="0"/>
                <a:cs typeface="Arial" pitchFamily="34" charset="0"/>
              </a:rPr>
              <a:t>COVID-19</a:t>
            </a:r>
            <a:r>
              <a:rPr lang="ru-RU" sz="1400" i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4285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+mj-lt"/>
                <a:cs typeface="Arial" pitchFamily="34" charset="0"/>
              </a:rPr>
              <a:t>2020-2022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229</Words>
  <Application>Microsoft Office PowerPoint</Application>
  <PresentationFormat>Экран (4:3)</PresentationFormat>
  <Paragraphs>48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СОЛДАТЫ МИЛОСЕРДИЯ (герои самой мирной профессии на Земле)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Сергей</cp:lastModifiedBy>
  <cp:revision>63</cp:revision>
  <dcterms:created xsi:type="dcterms:W3CDTF">2022-04-01T14:30:48Z</dcterms:created>
  <dcterms:modified xsi:type="dcterms:W3CDTF">2023-08-06T15:52:26Z</dcterms:modified>
</cp:coreProperties>
</file>