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4814AEB-1DE3-4211-BE70-7354594A4162}" type="datetimeFigureOut">
              <a:rPr lang="ru-RU"/>
              <a:t>06.08.2023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D9230C-C7C0-44A9-B57B-B95A9BA0A28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4814AEB-1DE3-4211-BE70-7354594A4162}" type="datetimeFigureOut">
              <a:rPr lang="ru-RU"/>
              <a:t>06.08.2023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D9230C-C7C0-44A9-B57B-B95A9BA0A28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4814AEB-1DE3-4211-BE70-7354594A4162}" type="datetimeFigureOut">
              <a:rPr lang="ru-RU"/>
              <a:t>06.08.2023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D9230C-C7C0-44A9-B57B-B95A9BA0A28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4814AEB-1DE3-4211-BE70-7354594A4162}" type="datetimeFigureOut">
              <a:rPr lang="ru-RU"/>
              <a:t>06.08.2023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D9230C-C7C0-44A9-B57B-B95A9BA0A28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4814AEB-1DE3-4211-BE70-7354594A4162}" type="datetimeFigureOut">
              <a:rPr lang="ru-RU"/>
              <a:t>06.08.2023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D9230C-C7C0-44A9-B57B-B95A9BA0A28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4814AEB-1DE3-4211-BE70-7354594A4162}" type="datetimeFigureOut">
              <a:rPr lang="ru-RU"/>
              <a:t>06.08.2023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D9230C-C7C0-44A9-B57B-B95A9BA0A28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4814AEB-1DE3-4211-BE70-7354594A4162}" type="datetimeFigureOut">
              <a:rPr lang="ru-RU"/>
              <a:t>06.08.2023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D9230C-C7C0-44A9-B57B-B95A9BA0A28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4814AEB-1DE3-4211-BE70-7354594A4162}" type="datetimeFigureOut">
              <a:rPr lang="ru-RU"/>
              <a:t>06.08.2023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D9230C-C7C0-44A9-B57B-B95A9BA0A28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4814AEB-1DE3-4211-BE70-7354594A4162}" type="datetimeFigureOut">
              <a:rPr lang="ru-RU"/>
              <a:t>06.08.2023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D9230C-C7C0-44A9-B57B-B95A9BA0A28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4814AEB-1DE3-4211-BE70-7354594A4162}" type="datetimeFigureOut">
              <a:rPr lang="ru-RU"/>
              <a:t>06.08.2023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D9230C-C7C0-44A9-B57B-B95A9BA0A28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4814AEB-1DE3-4211-BE70-7354594A4162}" type="datetimeFigureOut">
              <a:rPr lang="ru-RU"/>
              <a:t>06.08.2023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D9230C-C7C0-44A9-B57B-B95A9BA0A28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814AEB-1DE3-4211-BE70-7354594A4162}" type="datetimeFigureOut">
              <a:rPr lang="ru-RU"/>
              <a:t>06.08.2023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D9230C-C7C0-44A9-B57B-B95A9BA0A28B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1151620" y="85955"/>
            <a:ext cx="68407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>
                <a:latin typeface="Times New Roman"/>
                <a:cs typeface="Times New Roman"/>
              </a:rPr>
              <a:t>ФЕДЕРАЛЬНЫЙ УРОК</a:t>
            </a:r>
            <a:endParaRPr/>
          </a:p>
          <a:p>
            <a:pPr algn="ctr">
              <a:defRPr/>
            </a:pPr>
            <a:endParaRPr lang="ru-RU" sz="1600" b="1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800" b="1">
                <a:latin typeface="Times New Roman"/>
                <a:cs typeface="Times New Roman"/>
              </a:rPr>
              <a:t>ОБЩАЯ СУДЬБА – ОБЩАЯ СРЕДА – ОБЩАЯ ОТВЕТСТВЕННОСТЬ</a:t>
            </a:r>
            <a:r>
              <a:rPr lang="ru-RU" sz="2800">
                <a:latin typeface="Times New Roman"/>
                <a:cs typeface="Times New Roman"/>
              </a:rPr>
              <a:t>              </a:t>
            </a:r>
            <a:r>
              <a:rPr lang="ru-RU" sz="3200" b="1">
                <a:latin typeface="Times New Roman"/>
                <a:cs typeface="Times New Roman"/>
              </a:rPr>
              <a:t> 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594060"/>
            <a:ext cx="9144000" cy="52779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-36512" y="0"/>
            <a:ext cx="9180512" cy="6858000"/>
          </a:xfrm>
          <a:prstGeom prst="rect">
            <a:avLst/>
          </a:prstGeom>
          <a:gradFill>
            <a:gsLst>
              <a:gs pos="0">
                <a:srgbClr val="16F66B">
                  <a:tint val="66000"/>
                  <a:satMod val="160000"/>
                </a:srgbClr>
              </a:gs>
              <a:gs pos="50000">
                <a:srgbClr val="16F66B">
                  <a:tint val="44500"/>
                  <a:satMod val="160000"/>
                </a:srgbClr>
              </a:gs>
              <a:gs pos="100000">
                <a:srgbClr val="16F66B">
                  <a:tint val="23500"/>
                  <a:satMod val="160000"/>
                </a:srgb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 bwMode="auto">
          <a:xfrm>
            <a:off x="472041" y="1700808"/>
            <a:ext cx="8420440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latin typeface="Times New Roman"/>
                <a:cs typeface="Times New Roman"/>
              </a:rPr>
              <a:t>Стратегия</a:t>
            </a:r>
            <a:r>
              <a:rPr lang="ru-RU" sz="2400">
                <a:latin typeface="Times New Roman"/>
                <a:cs typeface="Times New Roman"/>
              </a:rPr>
              <a:t> экологической безопасности Российской Федерации на период до 2025 года (Указ Президента, 2017)</a:t>
            </a:r>
            <a:endParaRPr/>
          </a:p>
          <a:p>
            <a:pPr algn="just">
              <a:defRPr/>
            </a:pPr>
            <a:endParaRPr lang="ru-RU" sz="12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b="1">
                <a:latin typeface="Times New Roman"/>
                <a:cs typeface="Times New Roman"/>
              </a:rPr>
              <a:t>Федеральный закон</a:t>
            </a:r>
            <a:r>
              <a:rPr lang="ru-RU" sz="2400">
                <a:latin typeface="Times New Roman"/>
                <a:cs typeface="Times New Roman"/>
              </a:rPr>
              <a:t> «О биологической безопасности в Российской Федерации» </a:t>
            </a:r>
            <a:endParaRPr/>
          </a:p>
          <a:p>
            <a:pPr algn="just">
              <a:defRPr/>
            </a:pPr>
            <a:endParaRPr lang="ru-RU" sz="12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b="1">
                <a:latin typeface="Times New Roman"/>
                <a:cs typeface="Times New Roman"/>
              </a:rPr>
              <a:t>Конвенция</a:t>
            </a:r>
            <a:r>
              <a:rPr lang="ru-RU" sz="2400">
                <a:latin typeface="Times New Roman"/>
                <a:cs typeface="Times New Roman"/>
              </a:rPr>
              <a:t> о запрещении разработки, производства и  накопления бактериологического (биологического) оружия, а также токсинов и его уничтожения» (ООН, 1972)</a:t>
            </a:r>
            <a:endParaRPr/>
          </a:p>
          <a:p>
            <a:pPr algn="just">
              <a:defRPr/>
            </a:pPr>
            <a:endParaRPr lang="ru-RU" sz="11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400" b="1">
                <a:latin typeface="Times New Roman"/>
                <a:cs typeface="Times New Roman"/>
              </a:rPr>
              <a:t>Конвенция</a:t>
            </a:r>
            <a:r>
              <a:rPr lang="ru-RU" sz="2400">
                <a:latin typeface="Times New Roman"/>
                <a:cs typeface="Times New Roman"/>
              </a:rPr>
              <a:t> о запрещении военного или любого иного враждебного использования средств воздействия на природную среду (ООН, 1977)</a:t>
            </a:r>
            <a:endParaRPr/>
          </a:p>
          <a:p>
            <a:pPr>
              <a:defRPr/>
            </a:pPr>
            <a:endParaRPr lang="ru-RU" sz="2400">
              <a:latin typeface="Times New Roman"/>
              <a:cs typeface="Times New Roman"/>
            </a:endParaRPr>
          </a:p>
          <a:p>
            <a:pPr>
              <a:defRPr/>
            </a:pPr>
            <a:endParaRPr lang="ru-RU" sz="2400">
              <a:latin typeface="Times New Roman"/>
              <a:cs typeface="Times New Roman"/>
            </a:endParaRPr>
          </a:p>
          <a:p>
            <a:pPr>
              <a:defRPr/>
            </a:pPr>
            <a:endParaRPr lang="ru-RU" sz="2400">
              <a:latin typeface="Times New Roman"/>
              <a:cs typeface="Times New Roman"/>
            </a:endParaRPr>
          </a:p>
          <a:p>
            <a:pPr>
              <a:defRPr/>
            </a:pPr>
            <a:endParaRPr lang="ru-RU" sz="2400"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1572979" y="396801"/>
            <a:ext cx="6218561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>
                <a:latin typeface="Times New Roman"/>
                <a:cs typeface="Times New Roman"/>
              </a:rPr>
              <a:t>Закон и международные соглашения 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ru-RU" sz="2400" b="1">
                <a:latin typeface="Times New Roman"/>
                <a:cs typeface="Times New Roman"/>
              </a:rPr>
              <a:t>на защите экологической и биологической 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ru-RU" sz="2400" b="1">
                <a:latin typeface="Times New Roman"/>
                <a:cs typeface="Times New Roman"/>
              </a:rPr>
              <a:t>безопасности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6F66B">
                  <a:tint val="66000"/>
                  <a:satMod val="160000"/>
                </a:srgbClr>
              </a:gs>
              <a:gs pos="50000">
                <a:srgbClr val="16F66B">
                  <a:tint val="44500"/>
                  <a:satMod val="160000"/>
                </a:srgbClr>
              </a:gs>
              <a:gs pos="100000">
                <a:srgbClr val="16F66B">
                  <a:tint val="23500"/>
                  <a:satMod val="160000"/>
                </a:srgb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 descr="https://upload.wikimedia.org/wikipedia/commons/c/c4/Sustainable_Development_Goals_ru.png"/>
          <p:cNvPicPr/>
          <p:nvPr/>
        </p:nvPicPr>
        <p:blipFill>
          <a:blip r:embed="rId2"/>
          <a:stretch/>
        </p:blipFill>
        <p:spPr bwMode="auto">
          <a:xfrm>
            <a:off x="467544" y="1268760"/>
            <a:ext cx="8280919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 bwMode="auto">
          <a:xfrm>
            <a:off x="1547664" y="591071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latin typeface="Times New Roman"/>
                <a:cs typeface="Times New Roman"/>
              </a:rPr>
              <a:t>Цели устойчивого развития (ООН, 2015)</a:t>
            </a:r>
            <a:endParaRPr lang="ru-RU" sz="2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403648" y="5733256"/>
            <a:ext cx="6280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/>
              <a:t>ЭКОЛОГИЯ, ЗДОРОВЬЕ, МИР, ПАРТНЕРСТВО, БЛАГОПОЛУЧИЕ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-36512" y="0"/>
            <a:ext cx="9180512" cy="6858000"/>
          </a:xfrm>
          <a:prstGeom prst="rect">
            <a:avLst/>
          </a:prstGeom>
          <a:gradFill>
            <a:gsLst>
              <a:gs pos="0">
                <a:srgbClr val="16F66B">
                  <a:tint val="66000"/>
                  <a:satMod val="160000"/>
                </a:srgbClr>
              </a:gs>
              <a:gs pos="50000">
                <a:srgbClr val="16F66B">
                  <a:tint val="44500"/>
                  <a:satMod val="160000"/>
                </a:srgbClr>
              </a:gs>
              <a:gs pos="100000">
                <a:srgbClr val="16F66B">
                  <a:tint val="23500"/>
                  <a:satMod val="160000"/>
                </a:srgb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Picture 2" descr="https://mtdata.ru/u25/photoDACE/20490336397-0/original.png#20490336397"/>
          <p:cNvPicPr>
            <a:picLocks noChangeAspect="1" noChangeArrowheads="1"/>
          </p:cNvPicPr>
          <p:nvPr/>
        </p:nvPicPr>
        <p:blipFill>
          <a:blip r:embed="rId2">
            <a:lum bright="-20000" contrast="10000"/>
          </a:blip>
          <a:stretch/>
        </p:blipFill>
        <p:spPr bwMode="auto">
          <a:xfrm>
            <a:off x="539552" y="1052736"/>
            <a:ext cx="8031777" cy="5184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251520" y="375047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/>
              <a:t>Биолаборатории Пентагона в 25 странах вокруг России и Китая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-18256" y="3196"/>
            <a:ext cx="9180512" cy="6858000"/>
          </a:xfrm>
          <a:prstGeom prst="rect">
            <a:avLst/>
          </a:prstGeom>
          <a:gradFill>
            <a:gsLst>
              <a:gs pos="0">
                <a:srgbClr val="16F66B">
                  <a:tint val="66000"/>
                  <a:satMod val="160000"/>
                </a:srgbClr>
              </a:gs>
              <a:gs pos="50000">
                <a:srgbClr val="16F66B">
                  <a:tint val="44500"/>
                  <a:satMod val="160000"/>
                </a:srgbClr>
              </a:gs>
              <a:gs pos="100000">
                <a:srgbClr val="16F66B">
                  <a:tint val="23500"/>
                  <a:satMod val="160000"/>
                </a:srgb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995936" y="1636941"/>
            <a:ext cx="50405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>
                <a:latin typeface="Bahnschrift Condensed"/>
              </a:rPr>
              <a:t>АНКЕТА ОБРАТНОЙ СВЯЗИ</a:t>
            </a:r>
            <a:endParaRPr/>
          </a:p>
          <a:p>
            <a:pPr algn="ctr">
              <a:defRPr/>
            </a:pPr>
            <a:endParaRPr lang="ru-RU" sz="2400" b="1"/>
          </a:p>
          <a:p>
            <a:pPr algn="ctr">
              <a:defRPr/>
            </a:pPr>
            <a:r>
              <a:rPr lang="ru-RU" sz="2800" b="1">
                <a:latin typeface="Bahnschrift SemiBold Condensed"/>
              </a:rPr>
              <a:t>ОБЩАЯ СУДЬБА – ОБЩАЯ СРЕДА – ОБЩАЯ ОТВЕТСТВЕННОСТЬ</a:t>
            </a:r>
            <a:endParaRPr/>
          </a:p>
          <a:p>
            <a:pPr algn="ctr">
              <a:defRPr/>
            </a:pPr>
            <a:endParaRPr lang="ru-RU" sz="2800" b="1">
              <a:latin typeface="Bahnschrift SemiBold Condensed"/>
            </a:endParaRPr>
          </a:p>
          <a:p>
            <a:pPr algn="ctr">
              <a:defRPr/>
            </a:pPr>
            <a:endParaRPr lang="ru-RU" sz="2800" b="1">
              <a:latin typeface="Bahnschrift SemiBold Condensed"/>
            </a:endParaRPr>
          </a:p>
          <a:p>
            <a:pPr algn="ctr">
              <a:defRPr/>
            </a:pPr>
            <a:r>
              <a:rPr lang="en-US" sz="2000" b="1">
                <a:latin typeface="Bahnschrift SemiBold Condensed"/>
              </a:rPr>
              <a:t>https://forms.yandex.ru/u/6242ed49fe46ae45ed5a1285/</a:t>
            </a:r>
            <a:endParaRPr lang="ru-RU" sz="2000" b="1">
              <a:latin typeface="Bahnschrift SemiBold Condense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3528" y="1628800"/>
            <a:ext cx="3223127" cy="32231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6F66B">
                  <a:tint val="66000"/>
                  <a:satMod val="160000"/>
                </a:srgbClr>
              </a:gs>
              <a:gs pos="50000">
                <a:srgbClr val="16F66B">
                  <a:tint val="44500"/>
                  <a:satMod val="160000"/>
                </a:srgbClr>
              </a:gs>
              <a:gs pos="100000">
                <a:srgbClr val="16F66B">
                  <a:tint val="23500"/>
                  <a:satMod val="160000"/>
                </a:srgb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272499" y="764704"/>
            <a:ext cx="68407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ЭКОЛОГИЧЕСКАЯ СИСТЕМА  </a:t>
            </a:r>
            <a:endParaRPr/>
          </a:p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              </a:t>
            </a:r>
            <a:r>
              <a:rPr lang="ru-RU" sz="2000" b="1">
                <a:latin typeface="Times New Roman"/>
                <a:cs typeface="Times New Roman"/>
              </a:rPr>
              <a:t> 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1043608" y="1858613"/>
            <a:ext cx="1495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Продуценты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949662" y="1844824"/>
            <a:ext cx="1486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Консументы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804248" y="1844824"/>
            <a:ext cx="1316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Редуценты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95536" y="4900881"/>
            <a:ext cx="2633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/>
              <a:t>        Производители</a:t>
            </a:r>
            <a:endParaRPr/>
          </a:p>
          <a:p>
            <a:pPr>
              <a:defRPr/>
            </a:pPr>
            <a:r>
              <a:rPr lang="ru-RU" b="1"/>
              <a:t>органического вещества</a:t>
            </a:r>
            <a:endParaRPr/>
          </a:p>
        </p:txBody>
      </p:sp>
      <p:sp>
        <p:nvSpPr>
          <p:cNvPr id="16" name="TextBox 15"/>
          <p:cNvSpPr txBox="1"/>
          <p:nvPr/>
        </p:nvSpPr>
        <p:spPr bwMode="auto">
          <a:xfrm>
            <a:off x="3451075" y="4900881"/>
            <a:ext cx="2633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b="1"/>
              <a:t>    Потребители</a:t>
            </a:r>
            <a:endParaRPr/>
          </a:p>
          <a:p>
            <a:pPr algn="ctr">
              <a:defRPr/>
            </a:pPr>
            <a:r>
              <a:rPr lang="ru-RU" b="1"/>
              <a:t>органического вещества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6331395" y="4869159"/>
            <a:ext cx="2633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/>
              <a:t>         Разрушители</a:t>
            </a:r>
            <a:endParaRPr/>
          </a:p>
          <a:p>
            <a:pPr>
              <a:defRPr/>
            </a:pPr>
            <a:r>
              <a:rPr lang="ru-RU" b="1"/>
              <a:t>органического вещества</a:t>
            </a:r>
            <a:endParaRPr/>
          </a:p>
        </p:txBody>
      </p:sp>
      <p:pic>
        <p:nvPicPr>
          <p:cNvPr id="13314" name="Picture 2" descr="https://img4.goodfon.ru/wallpaper/nbig/b/b1/ssha-kings-canyon-national-park-sequoia-national-park-les-de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51520" y="2564904"/>
            <a:ext cx="2915816" cy="1829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https://bigpicture.ru/wp-content/uploads/2010/11/n39_linh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458515" y="2561110"/>
            <a:ext cx="2592288" cy="183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0" name="Picture 8" descr="https://novate.ru/files/u36693/otkrit2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336703" y="2564904"/>
            <a:ext cx="2411760" cy="1829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-14883" y="0"/>
            <a:ext cx="9144000" cy="6858000"/>
          </a:xfrm>
          <a:prstGeom prst="rect">
            <a:avLst/>
          </a:prstGeom>
          <a:gradFill>
            <a:gsLst>
              <a:gs pos="0">
                <a:srgbClr val="16F66B">
                  <a:tint val="66000"/>
                  <a:satMod val="160000"/>
                </a:srgbClr>
              </a:gs>
              <a:gs pos="50000">
                <a:srgbClr val="16F66B">
                  <a:tint val="44500"/>
                  <a:satMod val="160000"/>
                </a:srgbClr>
              </a:gs>
              <a:gs pos="100000">
                <a:srgbClr val="16F66B">
                  <a:tint val="23500"/>
                  <a:satMod val="160000"/>
                </a:srgb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1259631" y="260647"/>
            <a:ext cx="6840795" cy="1219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ЭКОЛОГИЧЕСКИЕ КРИЗИСЫ И ТЕХНОЛОГИЧЕСКИЕ РЕВОЛЮЦИИ </a:t>
            </a:r>
            <a:endParaRPr/>
          </a:p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              </a:t>
            </a:r>
            <a:endParaRPr/>
          </a:p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     </a:t>
            </a:r>
            <a:r>
              <a:rPr lang="ru-RU" sz="2000" b="1">
                <a:latin typeface="Times New Roman"/>
                <a:cs typeface="Times New Roman"/>
              </a:rPr>
              <a:t>Кризис консументов (10 тыс. лет назад) 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683568" y="191683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FF0000"/>
                </a:solidFill>
                <a:latin typeface="Times New Roman"/>
                <a:cs typeface="Times New Roman"/>
              </a:rPr>
              <a:t>Перепромысел крупных животных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5292080" y="192902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FF0000"/>
                </a:solidFill>
                <a:latin typeface="Times New Roman"/>
                <a:cs typeface="Times New Roman"/>
              </a:rPr>
              <a:t>Одомашнивание животных</a:t>
            </a:r>
            <a:endParaRPr/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 l="47711" t="50207" r="24774" b="19263"/>
          <a:stretch/>
        </p:blipFill>
        <p:spPr bwMode="auto">
          <a:xfrm>
            <a:off x="251520" y="2852936"/>
            <a:ext cx="4032448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3"/>
          <a:srcRect l="12420" t="31081" r="53646" b="29299"/>
          <a:stretch/>
        </p:blipFill>
        <p:spPr bwMode="auto">
          <a:xfrm>
            <a:off x="4716016" y="2852936"/>
            <a:ext cx="4176464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6F66B">
                  <a:tint val="66000"/>
                  <a:satMod val="160000"/>
                </a:srgbClr>
              </a:gs>
              <a:gs pos="50000">
                <a:srgbClr val="16F66B">
                  <a:tint val="44500"/>
                  <a:satMod val="160000"/>
                </a:srgbClr>
              </a:gs>
              <a:gs pos="100000">
                <a:srgbClr val="16F66B">
                  <a:tint val="23500"/>
                  <a:satMod val="160000"/>
                </a:srgb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1259632" y="260648"/>
            <a:ext cx="68407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ЭКОЛОГИЧЕСКИЕ КРИЗИСЫ И ТЕХНОЛОГИЧЕСКИЕ РЕВОЛЮЦИИ </a:t>
            </a:r>
            <a:endParaRPr/>
          </a:p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              </a:t>
            </a:r>
            <a:endParaRPr/>
          </a:p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     </a:t>
            </a:r>
            <a:r>
              <a:rPr lang="ru-RU" sz="2000" b="1">
                <a:latin typeface="Times New Roman"/>
                <a:cs typeface="Times New Roman"/>
              </a:rPr>
              <a:t>Кризис продуцентров (3.000 – 300 лет назад)</a:t>
            </a:r>
            <a:endParaRPr/>
          </a:p>
          <a:p>
            <a:pPr algn="ctr">
              <a:defRPr/>
            </a:pPr>
            <a:r>
              <a:rPr lang="ru-RU" sz="2000" b="1">
                <a:latin typeface="Times New Roman"/>
                <a:cs typeface="Times New Roman"/>
              </a:rPr>
              <a:t> 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251520" y="156898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FF0000"/>
                </a:solidFill>
                <a:latin typeface="Times New Roman"/>
                <a:cs typeface="Times New Roman"/>
              </a:rPr>
              <a:t>Деградация земель,</a:t>
            </a:r>
            <a:endParaRPr/>
          </a:p>
          <a:p>
            <a:pPr algn="ctr">
              <a:defRPr/>
            </a:pPr>
            <a:r>
              <a:rPr lang="ru-RU" sz="2000" b="1">
                <a:solidFill>
                  <a:srgbClr val="FF0000"/>
                </a:solidFill>
                <a:latin typeface="Times New Roman"/>
                <a:cs typeface="Times New Roman"/>
              </a:rPr>
              <a:t>опустынивание, вырубка лесов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5076056" y="156898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FF0000"/>
                </a:solidFill>
                <a:latin typeface="Times New Roman"/>
                <a:cs typeface="Times New Roman"/>
              </a:rPr>
              <a:t>Промышленная революция, заповедные территории</a:t>
            </a:r>
            <a:endParaRPr/>
          </a:p>
        </p:txBody>
      </p:sp>
      <p:pic>
        <p:nvPicPr>
          <p:cNvPr id="1032" name="Picture 8" descr="https://avatars.mds.yandex.net/get-zen_doc/5268479/pub_60c352e0123d1274949f764d_60d8a7ec80a7ce60d5342397/scale_1200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51520" y="2564904"/>
            <a:ext cx="2522299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https://sc02.alicdn.com/kf/Hc4b7243c1ca54af4b56f68f3ad1bf351m/200527480/Hc4b7243c1ca54af4b56f68f3ad1bf351m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788024" y="2492896"/>
            <a:ext cx="3024336" cy="2016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36" name="Picture 12" descr="https://wikiterra.ru/wp-content/uploads/2021/05/kak-podkormit-gazon-vesnoj-1024x576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788024" y="4509121"/>
            <a:ext cx="3584399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96" name="Picture 8" descr="https://cs14.pikabu.ru/post_img/2021/04/02/1/og_og_16173197332752586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251520" y="4581128"/>
            <a:ext cx="3456384" cy="1872208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92" name="Picture 4" descr="https://a.d-cd.net/2eab0as-960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2411760" y="3356992"/>
            <a:ext cx="1872208" cy="1449451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98" name="Picture 10" descr="Флора и фауна Алтайского заповедника &amp;quot; Фотоальбомы.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7380312" y="3068960"/>
            <a:ext cx="1512168" cy="2271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21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6F66B">
                  <a:tint val="66000"/>
                  <a:satMod val="160000"/>
                </a:srgbClr>
              </a:gs>
              <a:gs pos="50000">
                <a:srgbClr val="16F66B">
                  <a:tint val="44500"/>
                  <a:satMod val="160000"/>
                </a:srgbClr>
              </a:gs>
              <a:gs pos="100000">
                <a:srgbClr val="16F66B">
                  <a:tint val="23500"/>
                  <a:satMod val="160000"/>
                </a:srgb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1259632" y="260648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latin typeface="Times New Roman"/>
                <a:cs typeface="Times New Roman"/>
              </a:rPr>
              <a:t>ЭКОЛОГИЧЕСКИЕ КРИЗИСЫ И ТЕХНОЛОГИЧЕСКИЕ РЕВОЛЮЦИИ </a:t>
            </a:r>
            <a:endParaRPr lang="ru-RU" sz="1100" b="1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100">
                <a:latin typeface="Times New Roman"/>
                <a:cs typeface="Times New Roman"/>
              </a:rPr>
              <a:t>              </a:t>
            </a:r>
            <a:endParaRPr lang="ru-RU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     </a:t>
            </a:r>
            <a:r>
              <a:rPr lang="ru-RU" sz="2000" b="1">
                <a:latin typeface="Times New Roman"/>
                <a:cs typeface="Times New Roman"/>
              </a:rPr>
              <a:t>Кризис редуцентов (20 -21 век)</a:t>
            </a:r>
            <a:endParaRPr/>
          </a:p>
          <a:p>
            <a:pPr algn="ctr">
              <a:defRPr/>
            </a:pPr>
            <a:r>
              <a:rPr lang="ru-RU" sz="2000" b="1">
                <a:latin typeface="Times New Roman"/>
                <a:cs typeface="Times New Roman"/>
              </a:rPr>
              <a:t> </a:t>
            </a:r>
            <a:endParaRPr/>
          </a:p>
        </p:txBody>
      </p:sp>
      <p:pic>
        <p:nvPicPr>
          <p:cNvPr id="7" name="Рисунок 6" descr="https://musorniy.ru/wp-content/uploads/2019/03/vred-zagriaznenija-vodi.jpg"/>
          <p:cNvPicPr/>
          <p:nvPr/>
        </p:nvPicPr>
        <p:blipFill>
          <a:blip r:embed="rId2"/>
          <a:stretch/>
        </p:blipFill>
        <p:spPr bwMode="auto">
          <a:xfrm>
            <a:off x="755576" y="2117833"/>
            <a:ext cx="3456384" cy="2060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https://i2.wp.com/glav-dacha.ru/wp-content/uploads/2018/10/bolezni-eley-i-ikh-lechenie-2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tretch/>
        </p:blipFill>
        <p:spPr bwMode="auto">
          <a:xfrm>
            <a:off x="755576" y="4379038"/>
            <a:ext cx="3456384" cy="2031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 bwMode="auto">
          <a:xfrm>
            <a:off x="395536" y="148478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FF0000"/>
                </a:solidFill>
                <a:latin typeface="Times New Roman"/>
                <a:cs typeface="Times New Roman"/>
              </a:rPr>
              <a:t>Загрязнение всех сред жизни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3995936" y="148478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000" b="1">
                <a:solidFill>
                  <a:srgbClr val="FF0000"/>
                </a:solidFill>
                <a:latin typeface="Times New Roman"/>
                <a:cs typeface="Times New Roman"/>
              </a:rPr>
              <a:t>Глобальный характер загрязнения.</a:t>
            </a:r>
            <a:endParaRPr/>
          </a:p>
          <a:p>
            <a:pPr algn="ctr">
              <a:lnSpc>
                <a:spcPct val="80000"/>
              </a:lnSpc>
              <a:defRPr/>
            </a:pPr>
            <a:r>
              <a:rPr lang="ru-RU" sz="2000" b="1">
                <a:solidFill>
                  <a:srgbClr val="FF0000"/>
                </a:solidFill>
                <a:latin typeface="Times New Roman"/>
                <a:cs typeface="Times New Roman"/>
              </a:rPr>
              <a:t>Перенос по воде (А), по воздуху (Б) </a:t>
            </a:r>
            <a:endParaRPr/>
          </a:p>
        </p:txBody>
      </p:sp>
      <p:pic>
        <p:nvPicPr>
          <p:cNvPr id="13" name="Picture 2" descr="Загрязнение мирового океана нефтью"/>
          <p:cNvPicPr>
            <a:picLocks noChangeAspect="1" noChangeArrowheads="1"/>
          </p:cNvPicPr>
          <p:nvPr/>
        </p:nvPicPr>
        <p:blipFill>
          <a:blip r:embed="rId4"/>
          <a:srcRect b="6939"/>
          <a:stretch/>
        </p:blipFill>
        <p:spPr bwMode="auto">
          <a:xfrm>
            <a:off x="5004048" y="2117834"/>
            <a:ext cx="3384376" cy="2045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5004048" y="4379038"/>
            <a:ext cx="3384376" cy="2045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 bwMode="auto">
          <a:xfrm>
            <a:off x="8460432" y="3923764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А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8424336" y="6198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Б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6F66B">
                  <a:tint val="66000"/>
                  <a:satMod val="160000"/>
                </a:srgbClr>
              </a:gs>
              <a:gs pos="50000">
                <a:srgbClr val="16F66B">
                  <a:tint val="44500"/>
                  <a:satMod val="160000"/>
                </a:srgbClr>
              </a:gs>
              <a:gs pos="100000">
                <a:srgbClr val="16F66B">
                  <a:tint val="23500"/>
                  <a:satMod val="160000"/>
                </a:srgb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 descr="https://edu.inspb.net/pluginfile.php/4797/course/overviewfiles/1571373081_20170104091440.jpg"/>
          <p:cNvPicPr/>
          <p:nvPr/>
        </p:nvPicPr>
        <p:blipFill>
          <a:blip r:embed="rId2">
            <a:lum bright="-10000" contrast="10000"/>
          </a:blip>
          <a:stretch/>
        </p:blipFill>
        <p:spPr bwMode="auto">
          <a:xfrm>
            <a:off x="1403648" y="1628800"/>
            <a:ext cx="6408712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2100000" sy="-100000" algn="bl" rotWithShape="0"/>
          </a:effectLst>
        </p:spPr>
      </p:pic>
      <p:sp>
        <p:nvSpPr>
          <p:cNvPr id="6" name="TextBox 5"/>
          <p:cNvSpPr txBox="1"/>
          <p:nvPr/>
        </p:nvSpPr>
        <p:spPr bwMode="auto">
          <a:xfrm>
            <a:off x="827584" y="40466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ln w="11430"/>
                <a:latin typeface="Times New Roman"/>
                <a:cs typeface="Times New Roman"/>
              </a:rPr>
              <a:t>Рост болезнетворных микроорганизмов, устойчивых к антибиотикам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6F66B">
                  <a:tint val="66000"/>
                  <a:satMod val="160000"/>
                </a:srgbClr>
              </a:gs>
              <a:gs pos="50000">
                <a:srgbClr val="16F66B">
                  <a:tint val="44500"/>
                  <a:satMod val="160000"/>
                </a:srgbClr>
              </a:gs>
              <a:gs pos="100000">
                <a:srgbClr val="16F66B">
                  <a:tint val="23500"/>
                  <a:satMod val="160000"/>
                </a:srgb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0" name="Picture 2" descr="http://primamedia.ru/f/big/510/509372.jpg"/>
          <p:cNvPicPr>
            <a:picLocks noChangeAspect="1" noChangeArrowheads="1"/>
          </p:cNvPicPr>
          <p:nvPr/>
        </p:nvPicPr>
        <p:blipFill>
          <a:blip r:embed="rId2"/>
          <a:srcRect t="10502" b="18426"/>
          <a:stretch/>
        </p:blipFill>
        <p:spPr bwMode="auto">
          <a:xfrm>
            <a:off x="179512" y="2132856"/>
            <a:ext cx="8784976" cy="38884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 bwMode="auto">
          <a:xfrm>
            <a:off x="827584" y="404664"/>
            <a:ext cx="7704856" cy="126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ln w="11430"/>
                <a:latin typeface="Times New Roman"/>
                <a:cs typeface="Times New Roman"/>
              </a:rPr>
              <a:t>Изменение границ природных очагов опасных заболеваний </a:t>
            </a:r>
            <a:endParaRPr/>
          </a:p>
          <a:p>
            <a:pPr algn="ctr">
              <a:defRPr/>
            </a:pPr>
            <a:r>
              <a:rPr lang="ru-RU" sz="2000" b="1">
                <a:ln w="11430"/>
                <a:latin typeface="Times New Roman"/>
                <a:cs typeface="Times New Roman"/>
              </a:rPr>
              <a:t>Ареал энцефалитных клещей      </a:t>
            </a:r>
            <a:r>
              <a:rPr lang="ru-RU" sz="28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.</a:t>
            </a:r>
            <a:endParaRPr/>
          </a:p>
        </p:txBody>
      </p:sp>
      <p:sp>
        <p:nvSpPr>
          <p:cNvPr id="11" name="Штриховая стрелка вправо 10"/>
          <p:cNvSpPr/>
          <p:nvPr/>
        </p:nvSpPr>
        <p:spPr bwMode="auto">
          <a:xfrm rot="11824992">
            <a:off x="6909678" y="4668375"/>
            <a:ext cx="648072" cy="36004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 bwMode="auto">
          <a:xfrm rot="11824992">
            <a:off x="5546690" y="4236327"/>
            <a:ext cx="648072" cy="36004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 bwMode="auto">
          <a:xfrm rot="11824992">
            <a:off x="4106530" y="3804279"/>
            <a:ext cx="648072" cy="36004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 bwMode="auto">
          <a:xfrm rot="11824992">
            <a:off x="2594362" y="3269745"/>
            <a:ext cx="648072" cy="36004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6321896" y="1268760"/>
            <a:ext cx="626368" cy="360040"/>
          </a:xfrm>
          <a:prstGeom prst="rect">
            <a:avLst/>
          </a:prstGeom>
          <a:solidFill>
            <a:srgbClr val="8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6F66B">
                  <a:tint val="66000"/>
                  <a:satMod val="160000"/>
                </a:srgbClr>
              </a:gs>
              <a:gs pos="50000">
                <a:srgbClr val="16F66B">
                  <a:tint val="44500"/>
                  <a:satMod val="160000"/>
                </a:srgbClr>
              </a:gs>
              <a:gs pos="100000">
                <a:srgbClr val="16F66B">
                  <a:tint val="23500"/>
                  <a:satMod val="160000"/>
                </a:srgb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 descr="https://wommstory.ru/wp-content/uploads/2020/11/content_immunitet2.jpg"/>
          <p:cNvPicPr/>
          <p:nvPr/>
        </p:nvPicPr>
        <p:blipFill>
          <a:blip r:embed="rId2">
            <a:lum bright="-10000" contrast="30000"/>
          </a:blip>
          <a:srcRect l="16664" r="30103" b="32662"/>
          <a:stretch/>
        </p:blipFill>
        <p:spPr bwMode="auto">
          <a:xfrm>
            <a:off x="539552" y="2204864"/>
            <a:ext cx="2520280" cy="3168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Это невыносимо "/>
          <p:cNvPicPr/>
          <p:nvPr/>
        </p:nvPicPr>
        <p:blipFill>
          <a:blip r:embed="rId3">
            <a:lum contrast="20000"/>
          </a:blip>
          <a:stretch/>
        </p:blipFill>
        <p:spPr bwMode="auto">
          <a:xfrm>
            <a:off x="3707904" y="2204864"/>
            <a:ext cx="4896544" cy="3168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 bwMode="auto">
          <a:xfrm>
            <a:off x="827584" y="69269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ln w="11430"/>
                <a:latin typeface="Times New Roman"/>
                <a:cs typeface="Times New Roman"/>
              </a:rPr>
              <a:t>Нарушение баланса микроорганизмов, снижение барьерных функций микрофлоры организма.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-35334" y="0"/>
            <a:ext cx="9180512" cy="6858000"/>
          </a:xfrm>
          <a:prstGeom prst="rect">
            <a:avLst/>
          </a:prstGeom>
          <a:gradFill>
            <a:gsLst>
              <a:gs pos="0">
                <a:srgbClr val="16F66B">
                  <a:tint val="66000"/>
                  <a:satMod val="160000"/>
                </a:srgbClr>
              </a:gs>
              <a:gs pos="50000">
                <a:srgbClr val="16F66B">
                  <a:tint val="44500"/>
                  <a:satMod val="160000"/>
                </a:srgbClr>
              </a:gs>
              <a:gs pos="100000">
                <a:srgbClr val="16F66B">
                  <a:tint val="23500"/>
                  <a:satMod val="160000"/>
                </a:srgb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 bwMode="auto">
          <a:xfrm>
            <a:off x="827584" y="40466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ln w="11430"/>
                <a:latin typeface="Times New Roman"/>
                <a:cs typeface="Times New Roman"/>
              </a:rPr>
              <a:t>Технологическая революция</a:t>
            </a:r>
            <a:endParaRPr/>
          </a:p>
        </p:txBody>
      </p:sp>
      <p:sp>
        <p:nvSpPr>
          <p:cNvPr id="10" name="TextBox 9"/>
          <p:cNvSpPr txBox="1"/>
          <p:nvPr/>
        </p:nvSpPr>
        <p:spPr bwMode="auto">
          <a:xfrm>
            <a:off x="467544" y="1372706"/>
            <a:ext cx="3676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/>
              <a:t>Снижение уровня загрязнения 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4961391" y="1268760"/>
            <a:ext cx="31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/>
              <a:t>Борьба с инфекционными</a:t>
            </a:r>
            <a:endParaRPr/>
          </a:p>
          <a:p>
            <a:pPr algn="ctr">
              <a:defRPr/>
            </a:pPr>
            <a:r>
              <a:rPr lang="ru-RU" sz="2000" b="1"/>
              <a:t> заболеваниями 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716016" y="2210087"/>
            <a:ext cx="3672408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Побежденные заболевания: </a:t>
            </a:r>
            <a:endParaRPr/>
          </a:p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натуральная ОСПА, брюшной ТИФ, </a:t>
            </a:r>
            <a:endParaRPr/>
          </a:p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ХОЛЕРА, ПОЛИОМИЕЛИТ  …</a:t>
            </a:r>
            <a:endParaRPr/>
          </a:p>
        </p:txBody>
      </p:sp>
      <p:pic>
        <p:nvPicPr>
          <p:cNvPr id="32772" name="Picture 4" descr="https://v-nayke.ru/wp-content/uploads/2021/12/ekonom.jpg"/>
          <p:cNvPicPr>
            <a:picLocks noChangeAspect="1" noChangeArrowheads="1"/>
          </p:cNvPicPr>
          <p:nvPr/>
        </p:nvPicPr>
        <p:blipFill>
          <a:blip r:embed="rId2"/>
          <a:srcRect l="14158" r="13284"/>
          <a:stretch/>
        </p:blipFill>
        <p:spPr bwMode="auto">
          <a:xfrm>
            <a:off x="827584" y="2210087"/>
            <a:ext cx="2736304" cy="2187804"/>
          </a:xfrm>
          <a:prstGeom prst="rect">
            <a:avLst/>
          </a:prstGeom>
          <a:noFill/>
        </p:spPr>
      </p:pic>
      <p:pic>
        <p:nvPicPr>
          <p:cNvPr id="32774" name="Picture 6" descr="https://www.fleetalliance.co.uk/wp-content/uploads/2020/06/EV-VAN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27584" y="4634980"/>
            <a:ext cx="2736304" cy="182776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 bwMode="auto">
          <a:xfrm>
            <a:off x="4716016" y="3284984"/>
            <a:ext cx="3672408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ЗАМЕНА АНТИБИОТИКАМ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4716016" y="4581128"/>
            <a:ext cx="3672408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ПРОФИЛАКТИЧЕСКАЯ</a:t>
            </a:r>
            <a:endParaRPr/>
          </a:p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медицина</a:t>
            </a:r>
            <a:endParaRPr/>
          </a:p>
        </p:txBody>
      </p:sp>
      <p:sp>
        <p:nvSpPr>
          <p:cNvPr id="16" name="TextBox 15"/>
          <p:cNvSpPr txBox="1"/>
          <p:nvPr/>
        </p:nvSpPr>
        <p:spPr bwMode="auto">
          <a:xfrm>
            <a:off x="4716016" y="3789040"/>
            <a:ext cx="3672408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ЭКОЛОГИЧЕСКАЯ</a:t>
            </a:r>
            <a:endParaRPr/>
          </a:p>
          <a:p>
            <a:pPr algn="ctr">
              <a:defRPr/>
            </a:pPr>
            <a:r>
              <a:rPr lang="ru-RU" b="1">
                <a:solidFill>
                  <a:schemeClr val="tx1"/>
                </a:solidFill>
              </a:rPr>
              <a:t>медицина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4403770" y="5373216"/>
            <a:ext cx="4449808" cy="10895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>
                <a:solidFill>
                  <a:schemeClr val="tx1"/>
                </a:solidFill>
              </a:rPr>
              <a:t>ЗАКОНОДАТЕЛЬСТВО 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ru-RU" b="1">
                <a:solidFill>
                  <a:schemeClr val="tx1"/>
                </a:solidFill>
              </a:rPr>
              <a:t>по обеспечению экологической и 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ru-RU" b="1">
                <a:solidFill>
                  <a:schemeClr val="tx1"/>
                </a:solidFill>
              </a:rPr>
              <a:t>биологической безопасности населения и </a:t>
            </a:r>
            <a:endParaRPr/>
          </a:p>
          <a:p>
            <a:pPr algn="ctr">
              <a:lnSpc>
                <a:spcPct val="90000"/>
              </a:lnSpc>
              <a:defRPr/>
            </a:pPr>
            <a:r>
              <a:rPr lang="ru-RU" b="1">
                <a:solidFill>
                  <a:schemeClr val="tx1"/>
                </a:solidFill>
              </a:rPr>
              <a:t>окружающей среды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312</Words>
  <Application>Microsoft Office PowerPoint</Application>
  <DocSecurity>0</DocSecurity>
  <PresentationFormat>Экран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Bahnschrift Condensed</vt:lpstr>
      <vt:lpstr>Bahnschrift SemiBold Condensed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Диана и Елена</dc:creator>
  <cp:keywords/>
  <dc:description/>
  <cp:lastModifiedBy>Сергей</cp:lastModifiedBy>
  <cp:revision>51</cp:revision>
  <dcterms:created xsi:type="dcterms:W3CDTF">2022-03-23T05:33:20Z</dcterms:created>
  <dcterms:modified xsi:type="dcterms:W3CDTF">2023-08-06T15:42:55Z</dcterms:modified>
  <cp:category/>
  <dc:identifier/>
  <cp:contentStatus/>
  <dc:language/>
  <cp:version/>
</cp:coreProperties>
</file>